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74" r:id="rId9"/>
    <p:sldId id="263" r:id="rId10"/>
    <p:sldId id="264"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88" autoAdjust="0"/>
    <p:restoredTop sz="94660"/>
  </p:normalViewPr>
  <p:slideViewPr>
    <p:cSldViewPr snapToGrid="0">
      <p:cViewPr varScale="1">
        <p:scale>
          <a:sx n="83" d="100"/>
          <a:sy n="83" d="100"/>
        </p:scale>
        <p:origin x="232" y="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6D0BBF-3A10-4C54-80C5-E50C3299B6D5}"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3740848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D0BBF-3A10-4C54-80C5-E50C3299B6D5}"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815326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D0BBF-3A10-4C54-80C5-E50C3299B6D5}"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276132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D0BBF-3A10-4C54-80C5-E50C3299B6D5}"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848973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6D0BBF-3A10-4C54-80C5-E50C3299B6D5}"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40066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6D0BBF-3A10-4C54-80C5-E50C3299B6D5}"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423199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6D0BBF-3A10-4C54-80C5-E50C3299B6D5}" type="datetimeFigureOut">
              <a:rPr lang="en-US" smtClean="0"/>
              <a:t>6/2/25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865662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6D0BBF-3A10-4C54-80C5-E50C3299B6D5}" type="datetimeFigureOut">
              <a:rPr lang="en-US" smtClean="0"/>
              <a:t>6/2/25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3982433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D0BBF-3A10-4C54-80C5-E50C3299B6D5}" type="datetimeFigureOut">
              <a:rPr lang="en-US" smtClean="0"/>
              <a:t>6/2/25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3888973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6D0BBF-3A10-4C54-80C5-E50C3299B6D5}"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2934119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6D0BBF-3A10-4C54-80C5-E50C3299B6D5}"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163848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D0BBF-3A10-4C54-80C5-E50C3299B6D5}" type="datetimeFigureOut">
              <a:rPr lang="en-US" smtClean="0"/>
              <a:t>6/2/25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7E143-BC89-4EE5-B52F-1C7002C53B5A}" type="slidenum">
              <a:rPr lang="en-US" smtClean="0"/>
              <a:t>‹#›</a:t>
            </a:fld>
            <a:endParaRPr lang="en-US"/>
          </a:p>
        </p:txBody>
      </p:sp>
    </p:spTree>
    <p:extLst>
      <p:ext uri="{BB962C8B-B14F-4D97-AF65-F5344CB8AC3E}">
        <p14:creationId xmlns:p14="http://schemas.microsoft.com/office/powerpoint/2010/main" val="2309494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293338"/>
            <a:ext cx="9144000" cy="3274592"/>
          </a:xfrm>
        </p:spPr>
        <p:txBody>
          <a:bodyPr anchor="ctr">
            <a:normAutofit/>
          </a:bodyPr>
          <a:lstStyle/>
          <a:p>
            <a:r>
              <a:rPr lang="en-US" sz="3400" b="1"/>
              <a:t>Evidence of </a:t>
            </a:r>
            <a:br>
              <a:rPr lang="en-US" sz="3400" b="1"/>
            </a:br>
            <a:r>
              <a:rPr lang="en-US" sz="3400" b="1"/>
              <a:t>6.0 Instructional Resources</a:t>
            </a:r>
            <a:br>
              <a:rPr lang="en-US" sz="3400"/>
            </a:br>
            <a:r>
              <a:rPr lang="en-US" sz="3400"/>
              <a:t>Council on Accreditation of Parks, Recreation, Tourism and Related Professions (COAPRT)</a:t>
            </a:r>
            <a:br>
              <a:rPr lang="en-US" sz="3400"/>
            </a:br>
            <a:endParaRPr lang="en-US" sz="3400"/>
          </a:p>
        </p:txBody>
      </p:sp>
      <p:sp>
        <p:nvSpPr>
          <p:cNvPr id="3" name="Subtitle 2"/>
          <p:cNvSpPr>
            <a:spLocks noGrp="1"/>
          </p:cNvSpPr>
          <p:nvPr>
            <p:ph type="subTitle" idx="1"/>
          </p:nvPr>
        </p:nvSpPr>
        <p:spPr>
          <a:xfrm>
            <a:off x="1524000" y="5514052"/>
            <a:ext cx="9144000" cy="651910"/>
          </a:xfrm>
        </p:spPr>
        <p:txBody>
          <a:bodyPr anchor="ctr">
            <a:normAutofit/>
          </a:bodyPr>
          <a:lstStyle/>
          <a:p>
            <a:r>
              <a:rPr lang="en-US" sz="1500"/>
              <a:t>Longwood University</a:t>
            </a:r>
          </a:p>
          <a:p>
            <a:r>
              <a:rPr lang="en-US" sz="1500"/>
              <a:t>Farmville, Virginia</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487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1" y="457200"/>
            <a:ext cx="10909640" cy="1368614"/>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algn="ctr"/>
            <a:r>
              <a:rPr lang="en-US" sz="4600">
                <a:solidFill>
                  <a:schemeClr val="tx1"/>
                </a:solidFill>
                <a:latin typeface="+mj-lt"/>
                <a:ea typeface="+mj-ea"/>
                <a:cs typeface="+mj-cs"/>
              </a:rPr>
              <a:t>Willett Room 117 (TR Classroom &amp; Lab Space)</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723393" y="2642616"/>
            <a:ext cx="4807710" cy="3605784"/>
          </a:xfrm>
          <a:prstGeom prst="rect">
            <a:avLst/>
          </a:prstGeom>
        </p:spPr>
      </p:pic>
      <p:pic>
        <p:nvPicPr>
          <p:cNvPr id="4" name="Content Placeholder 3"/>
          <p:cNvPicPr>
            <a:picLocks noGrp="1" noChangeAspect="1"/>
          </p:cNvPicPr>
          <p:nvPr>
            <p:ph idx="1"/>
          </p:nvPr>
        </p:nvPicPr>
        <p:blipFill>
          <a:blip r:embed="rId3"/>
          <a:stretch>
            <a:fillRect/>
          </a:stretch>
        </p:blipFill>
        <p:spPr>
          <a:xfrm>
            <a:off x="6657849" y="2642616"/>
            <a:ext cx="4807710" cy="3605784"/>
          </a:xfrm>
          <a:prstGeom prst="rect">
            <a:avLst/>
          </a:prstGeom>
        </p:spPr>
      </p:pic>
    </p:spTree>
    <p:extLst>
      <p:ext uri="{BB962C8B-B14F-4D97-AF65-F5344CB8AC3E}">
        <p14:creationId xmlns:p14="http://schemas.microsoft.com/office/powerpoint/2010/main" val="3763829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23895" b="1105"/>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875" y="5317240"/>
            <a:ext cx="11210925" cy="744836"/>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algn="ctr"/>
            <a:r>
              <a:rPr lang="en-US" sz="3600">
                <a:solidFill>
                  <a:schemeClr val="tx1">
                    <a:lumMod val="85000"/>
                    <a:lumOff val="15000"/>
                  </a:schemeClr>
                </a:solidFill>
                <a:latin typeface="+mj-lt"/>
                <a:ea typeface="+mj-ea"/>
                <a:cs typeface="+mj-cs"/>
              </a:rPr>
              <a:t>Willett Room 111 (general classroom)</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280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style>
          <a:lnRef idx="1">
            <a:schemeClr val="accent6"/>
          </a:lnRef>
          <a:fillRef idx="2">
            <a:schemeClr val="accent6"/>
          </a:fillRef>
          <a:effectRef idx="1">
            <a:schemeClr val="accent6"/>
          </a:effectRef>
          <a:fontRef idx="minor">
            <a:schemeClr val="dk1"/>
          </a:fontRef>
        </p:style>
        <p:txBody>
          <a:bodyPr anchor="b">
            <a:normAutofit/>
          </a:bodyPr>
          <a:lstStyle/>
          <a:p>
            <a:r>
              <a:rPr lang="en-US" sz="5400"/>
              <a:t>6.06</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pPr marL="0" indent="0">
              <a:buNone/>
            </a:pPr>
            <a:r>
              <a:rPr lang="en-US" sz="2200"/>
              <a:t>All instructional areas, faculty offices, and other educational facilities shall comply with the requirements of the Americans with Disabilities Act (ADA) and the amendments to the Act.</a:t>
            </a:r>
          </a:p>
          <a:p>
            <a:r>
              <a:rPr lang="en-US" sz="2200"/>
              <a:t>Willett Hall has supplied automatic door openers on both the front and back entrances (inside and outside of doors).  </a:t>
            </a:r>
          </a:p>
          <a:p>
            <a:r>
              <a:rPr lang="en-US" sz="2200"/>
              <a:t>Willett Hall also has a ramp leading into the main portion of the building which houses the teaching spaces and faculty offices.</a:t>
            </a:r>
          </a:p>
          <a:p>
            <a:r>
              <a:rPr lang="en-US" sz="2200"/>
              <a:t>A ramp is also located at the back entrance of Willett hall.</a:t>
            </a:r>
          </a:p>
          <a:p>
            <a:r>
              <a:rPr lang="en-US" sz="2200"/>
              <a:t>Faculty offices and classroom spaces are wheelchair accessible.</a:t>
            </a:r>
          </a:p>
        </p:txBody>
      </p:sp>
    </p:spTree>
    <p:extLst>
      <p:ext uri="{BB962C8B-B14F-4D97-AF65-F5344CB8AC3E}">
        <p14:creationId xmlns:p14="http://schemas.microsoft.com/office/powerpoint/2010/main" val="1963258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7497" y="679731"/>
            <a:ext cx="3124151" cy="3736540"/>
          </a:xfr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rmAutofit/>
          </a:bodyPr>
          <a:lstStyle/>
          <a:p>
            <a:r>
              <a:rPr lang="en-US" sz="4300" kern="1200">
                <a:solidFill>
                  <a:schemeClr val="tx1"/>
                </a:solidFill>
                <a:latin typeface="+mj-lt"/>
                <a:ea typeface="+mj-ea"/>
                <a:cs typeface="+mj-cs"/>
              </a:rPr>
              <a:t>Automatic Door Openers on Willett Hall Front entrance</a:t>
            </a:r>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rcRect r="10630" b="-3"/>
          <a:stretch>
            <a:fillRect/>
          </a:stretch>
        </p:blipFill>
        <p:spPr>
          <a:xfrm>
            <a:off x="4125081" y="972235"/>
            <a:ext cx="3383280" cy="5047735"/>
          </a:xfrm>
          <a:prstGeom prst="rect">
            <a:avLst/>
          </a:prstGeom>
        </p:spPr>
      </p:pic>
      <p:pic>
        <p:nvPicPr>
          <p:cNvPr id="4" name="Content Placeholder 3"/>
          <p:cNvPicPr>
            <a:picLocks noGrp="1" noChangeAspect="1"/>
          </p:cNvPicPr>
          <p:nvPr>
            <p:ph idx="1"/>
          </p:nvPr>
        </p:nvPicPr>
        <p:blipFill>
          <a:blip r:embed="rId3"/>
          <a:srcRect l="10633" r="-3" b="-3"/>
          <a:stretch>
            <a:fillRect/>
          </a:stretch>
        </p:blipFill>
        <p:spPr>
          <a:xfrm>
            <a:off x="7812357" y="972235"/>
            <a:ext cx="3383280" cy="5047735"/>
          </a:xfrm>
          <a:prstGeom prst="rect">
            <a:avLst/>
          </a:prstGeom>
        </p:spPr>
      </p:pic>
    </p:spTree>
    <p:extLst>
      <p:ext uri="{BB962C8B-B14F-4D97-AF65-F5344CB8AC3E}">
        <p14:creationId xmlns:p14="http://schemas.microsoft.com/office/powerpoint/2010/main" val="3755169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1" y="457200"/>
            <a:ext cx="10909640" cy="1368614"/>
          </a:xfr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p>
            <a:pPr algn="ctr"/>
            <a:r>
              <a:rPr lang="en-US" sz="4600">
                <a:solidFill>
                  <a:schemeClr val="tx1"/>
                </a:solidFill>
                <a:latin typeface="+mj-lt"/>
                <a:ea typeface="+mj-ea"/>
                <a:cs typeface="+mj-cs"/>
              </a:rPr>
              <a:t>Automatic Door Openers on Back Entrance of Willett Hall</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723392" y="2642616"/>
            <a:ext cx="4807712" cy="3605784"/>
          </a:xfrm>
          <a:prstGeom prst="rect">
            <a:avLst/>
          </a:prstGeom>
        </p:spPr>
      </p:pic>
      <p:pic>
        <p:nvPicPr>
          <p:cNvPr id="4" name="Content Placeholder 3"/>
          <p:cNvPicPr>
            <a:picLocks noGrp="1" noChangeAspect="1"/>
          </p:cNvPicPr>
          <p:nvPr>
            <p:ph idx="1"/>
          </p:nvPr>
        </p:nvPicPr>
        <p:blipFill>
          <a:blip r:embed="rId3"/>
          <a:stretch>
            <a:fillRect/>
          </a:stretch>
        </p:blipFill>
        <p:spPr>
          <a:xfrm>
            <a:off x="6657848" y="2642616"/>
            <a:ext cx="4807712" cy="3605784"/>
          </a:xfrm>
          <a:prstGeom prst="rect">
            <a:avLst/>
          </a:prstGeom>
        </p:spPr>
      </p:pic>
    </p:spTree>
    <p:extLst>
      <p:ext uri="{BB962C8B-B14F-4D97-AF65-F5344CB8AC3E}">
        <p14:creationId xmlns:p14="http://schemas.microsoft.com/office/powerpoint/2010/main" val="3839890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1684" y="170412"/>
            <a:ext cx="10178934" cy="1328730"/>
          </a:xfr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rmAutofit/>
          </a:bodyPr>
          <a:lstStyle/>
          <a:p>
            <a:pPr algn="ctr"/>
            <a:r>
              <a:rPr lang="en-US" kern="1200">
                <a:solidFill>
                  <a:schemeClr val="tx1"/>
                </a:solidFill>
                <a:latin typeface="+mj-lt"/>
                <a:ea typeface="+mj-ea"/>
                <a:cs typeface="+mj-cs"/>
              </a:rPr>
              <a:t>Ramps leading into front and back entrance of building</a:t>
            </a:r>
          </a:p>
        </p:txBody>
      </p:sp>
      <p:pic>
        <p:nvPicPr>
          <p:cNvPr id="5" name="Picture 4"/>
          <p:cNvPicPr>
            <a:picLocks noChangeAspect="1"/>
          </p:cNvPicPr>
          <p:nvPr/>
        </p:nvPicPr>
        <p:blipFill>
          <a:blip r:embed="rId2"/>
          <a:srcRect t="5615" r="-2" b="5001"/>
          <a:stretch>
            <a:fillRect/>
          </a:stretch>
        </p:blipFill>
        <p:spPr>
          <a:xfrm>
            <a:off x="198741" y="2410448"/>
            <a:ext cx="5803323" cy="3890357"/>
          </a:xfrm>
          <a:prstGeom prst="rect">
            <a:avLst/>
          </a:prstGeom>
        </p:spPr>
      </p:pic>
      <p:pic>
        <p:nvPicPr>
          <p:cNvPr id="4" name="Content Placeholder 3"/>
          <p:cNvPicPr>
            <a:picLocks noGrp="1" noChangeAspect="1"/>
          </p:cNvPicPr>
          <p:nvPr>
            <p:ph idx="1"/>
          </p:nvPr>
        </p:nvPicPr>
        <p:blipFill>
          <a:blip r:embed="rId3"/>
          <a:srcRect t="10137" r="-2" b="39584"/>
          <a:stretch>
            <a:fillRect/>
          </a:stretch>
        </p:blipFill>
        <p:spPr>
          <a:xfrm>
            <a:off x="6189934" y="2410448"/>
            <a:ext cx="5803323" cy="3890357"/>
          </a:xfrm>
          <a:prstGeom prst="rect">
            <a:avLst/>
          </a:prstGeom>
        </p:spPr>
      </p:pic>
    </p:spTree>
    <p:extLst>
      <p:ext uri="{BB962C8B-B14F-4D97-AF65-F5344CB8AC3E}">
        <p14:creationId xmlns:p14="http://schemas.microsoft.com/office/powerpoint/2010/main" val="481353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US" dirty="0"/>
              <a:t>Hallways in Willett Hall </a:t>
            </a:r>
          </a:p>
        </p:txBody>
      </p:sp>
      <p:pic>
        <p:nvPicPr>
          <p:cNvPr id="4" name="Content Placeholder 3"/>
          <p:cNvPicPr>
            <a:picLocks noGrp="1" noChangeAspect="1"/>
          </p:cNvPicPr>
          <p:nvPr>
            <p:ph idx="1"/>
          </p:nvPr>
        </p:nvPicPr>
        <p:blipFill>
          <a:blip r:embed="rId2"/>
          <a:stretch>
            <a:fillRect/>
          </a:stretch>
        </p:blipFill>
        <p:spPr>
          <a:xfrm>
            <a:off x="585722" y="1814474"/>
            <a:ext cx="5801784" cy="4351338"/>
          </a:xfrm>
          <a:prstGeom prst="rect">
            <a:avLst/>
          </a:prstGeom>
        </p:spPr>
      </p:pic>
      <p:pic>
        <p:nvPicPr>
          <p:cNvPr id="5" name="Picture 4"/>
          <p:cNvPicPr>
            <a:picLocks noChangeAspect="1"/>
          </p:cNvPicPr>
          <p:nvPr/>
        </p:nvPicPr>
        <p:blipFill>
          <a:blip r:embed="rId3"/>
          <a:stretch>
            <a:fillRect/>
          </a:stretch>
        </p:blipFill>
        <p:spPr>
          <a:xfrm>
            <a:off x="6527181" y="1975954"/>
            <a:ext cx="5371171" cy="4028378"/>
          </a:xfrm>
          <a:prstGeom prst="rect">
            <a:avLst/>
          </a:prstGeom>
        </p:spPr>
      </p:pic>
      <p:sp>
        <p:nvSpPr>
          <p:cNvPr id="6" name="TextBox 5"/>
          <p:cNvSpPr txBox="1"/>
          <p:nvPr/>
        </p:nvSpPr>
        <p:spPr>
          <a:xfrm>
            <a:off x="1449659" y="6345044"/>
            <a:ext cx="4059043" cy="367990"/>
          </a:xfrm>
          <a:prstGeom prst="rect">
            <a:avLst/>
          </a:prstGeom>
          <a:noFill/>
        </p:spPr>
        <p:txBody>
          <a:bodyPr wrap="square" rtlCol="0">
            <a:spAutoFit/>
          </a:bodyPr>
          <a:lstStyle/>
          <a:p>
            <a:pPr algn="ctr"/>
            <a:r>
              <a:rPr lang="en-US" dirty="0"/>
              <a:t>Hallway leading to faculty offices</a:t>
            </a:r>
          </a:p>
        </p:txBody>
      </p:sp>
      <p:sp>
        <p:nvSpPr>
          <p:cNvPr id="7" name="TextBox 6"/>
          <p:cNvSpPr txBox="1"/>
          <p:nvPr/>
        </p:nvSpPr>
        <p:spPr>
          <a:xfrm>
            <a:off x="6902605" y="6165812"/>
            <a:ext cx="4259766" cy="369332"/>
          </a:xfrm>
          <a:prstGeom prst="rect">
            <a:avLst/>
          </a:prstGeom>
          <a:noFill/>
        </p:spPr>
        <p:txBody>
          <a:bodyPr wrap="square" rtlCol="0">
            <a:spAutoFit/>
          </a:bodyPr>
          <a:lstStyle/>
          <a:p>
            <a:pPr algn="ctr"/>
            <a:r>
              <a:rPr lang="en-US" dirty="0"/>
              <a:t>Hallway leading to classrooms</a:t>
            </a:r>
          </a:p>
        </p:txBody>
      </p:sp>
    </p:spTree>
    <p:extLst>
      <p:ext uri="{BB962C8B-B14F-4D97-AF65-F5344CB8AC3E}">
        <p14:creationId xmlns:p14="http://schemas.microsoft.com/office/powerpoint/2010/main" val="2280735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US" dirty="0"/>
              <a:t>Hallway &amp; Ramp leading to TR Lab &amp; Classroom space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84277" y="2429237"/>
            <a:ext cx="4564418" cy="342331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029" y="1858684"/>
            <a:ext cx="5454185" cy="4090639"/>
          </a:xfrm>
          <a:prstGeom prst="rect">
            <a:avLst/>
          </a:prstGeom>
        </p:spPr>
      </p:pic>
      <p:sp>
        <p:nvSpPr>
          <p:cNvPr id="6" name="TextBox 5"/>
          <p:cNvSpPr txBox="1"/>
          <p:nvPr/>
        </p:nvSpPr>
        <p:spPr>
          <a:xfrm>
            <a:off x="5954751" y="6144322"/>
            <a:ext cx="4572000" cy="369332"/>
          </a:xfrm>
          <a:prstGeom prst="rect">
            <a:avLst/>
          </a:prstGeom>
          <a:noFill/>
        </p:spPr>
        <p:txBody>
          <a:bodyPr wrap="square" rtlCol="0">
            <a:spAutoFit/>
          </a:bodyPr>
          <a:lstStyle/>
          <a:p>
            <a:pPr algn="ctr"/>
            <a:r>
              <a:rPr lang="en-US" dirty="0"/>
              <a:t>Entrance to Willett 117 (TR Lab &amp; Classroom)</a:t>
            </a:r>
          </a:p>
        </p:txBody>
      </p:sp>
    </p:spTree>
    <p:extLst>
      <p:ext uri="{BB962C8B-B14F-4D97-AF65-F5344CB8AC3E}">
        <p14:creationId xmlns:p14="http://schemas.microsoft.com/office/powerpoint/2010/main" val="3270612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5224" b="19777"/>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875" y="5317240"/>
            <a:ext cx="11210925" cy="744836"/>
          </a:xfr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p>
            <a:pPr algn="ctr"/>
            <a:r>
              <a:rPr lang="en-US" sz="3600">
                <a:solidFill>
                  <a:schemeClr val="tx1">
                    <a:lumMod val="85000"/>
                    <a:lumOff val="15000"/>
                  </a:schemeClr>
                </a:solidFill>
                <a:latin typeface="+mj-lt"/>
                <a:ea typeface="+mj-ea"/>
                <a:cs typeface="+mj-cs"/>
              </a:rPr>
              <a:t>Doorways leading to faculty offices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087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style>
          <a:lnRef idx="1">
            <a:schemeClr val="accent1"/>
          </a:lnRef>
          <a:fillRef idx="2">
            <a:schemeClr val="accent1"/>
          </a:fillRef>
          <a:effectRef idx="1">
            <a:schemeClr val="accent1"/>
          </a:effectRef>
          <a:fontRef idx="minor">
            <a:schemeClr val="dk1"/>
          </a:fontRef>
        </p:style>
        <p:txBody>
          <a:bodyPr anchor="b">
            <a:normAutofit/>
          </a:bodyPr>
          <a:lstStyle/>
          <a:p>
            <a:r>
              <a:rPr lang="en-US" sz="5400"/>
              <a:t>6.02</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pPr marL="0" indent="0">
              <a:buNone/>
            </a:pPr>
            <a:r>
              <a:rPr lang="en-US" sz="2000" dirty="0"/>
              <a:t>There shall be properly located and equipped faculty offices of sufficient quality to adequately address privacy and confidentiality issues, and that are of a number and size comparable to other programs housed in the academic unit and consistent with institutional policy. </a:t>
            </a:r>
          </a:p>
          <a:p>
            <a:r>
              <a:rPr lang="en-US" sz="2000"/>
              <a:t>Each TR faculty member has a private office equipped with two desks, a desktop computer, printer, scanner, two bookshelves, a locked file cabinet and approximately 3 chairs.  </a:t>
            </a:r>
            <a:r>
              <a:rPr lang="en-US" sz="2000" dirty="0"/>
              <a:t>Offices and file cabinets have locks to secure confidential material.</a:t>
            </a:r>
          </a:p>
          <a:p>
            <a:r>
              <a:rPr lang="en-US" sz="2000" dirty="0"/>
              <a:t>TR faculty offices are located in Willett Hall.  The offices are approximately 11 x 12 feet. </a:t>
            </a:r>
          </a:p>
          <a:p>
            <a:r>
              <a:rPr lang="en-US" sz="2000" dirty="0"/>
              <a:t>Photos on next slide</a:t>
            </a:r>
          </a:p>
        </p:txBody>
      </p:sp>
    </p:spTree>
    <p:extLst>
      <p:ext uri="{BB962C8B-B14F-4D97-AF65-F5344CB8AC3E}">
        <p14:creationId xmlns:p14="http://schemas.microsoft.com/office/powerpoint/2010/main" val="397126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1" y="457200"/>
            <a:ext cx="10909640" cy="1368614"/>
          </a:xfr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p>
            <a:pPr algn="ctr"/>
            <a:r>
              <a:rPr lang="en-US" sz="4600">
                <a:solidFill>
                  <a:schemeClr val="tx1"/>
                </a:solidFill>
                <a:latin typeface="+mj-lt"/>
                <a:ea typeface="+mj-ea"/>
                <a:cs typeface="+mj-cs"/>
              </a:rPr>
              <a:t>TR Faculty Offices </a:t>
            </a:r>
            <a:br>
              <a:rPr lang="en-US" sz="4600">
                <a:solidFill>
                  <a:schemeClr val="tx1"/>
                </a:solidFill>
                <a:latin typeface="+mj-lt"/>
                <a:ea typeface="+mj-ea"/>
                <a:cs typeface="+mj-cs"/>
              </a:rPr>
            </a:br>
            <a:r>
              <a:rPr lang="en-US" sz="4600">
                <a:solidFill>
                  <a:schemeClr val="tx1"/>
                </a:solidFill>
                <a:latin typeface="+mj-lt"/>
                <a:ea typeface="+mj-ea"/>
                <a:cs typeface="+mj-cs"/>
              </a:rPr>
              <a:t>(Whitney Kallenbach &amp; Ann Bailey)</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392" y="2642616"/>
            <a:ext cx="4807712" cy="36057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848" y="2642616"/>
            <a:ext cx="4807712" cy="3605784"/>
          </a:xfrm>
          <a:prstGeom prst="rect">
            <a:avLst/>
          </a:prstGeom>
        </p:spPr>
      </p:pic>
    </p:spTree>
    <p:extLst>
      <p:ext uri="{BB962C8B-B14F-4D97-AF65-F5344CB8AC3E}">
        <p14:creationId xmlns:p14="http://schemas.microsoft.com/office/powerpoint/2010/main" val="2067164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1" y="457200"/>
            <a:ext cx="10909640" cy="1368614"/>
          </a:xfr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p>
            <a:pPr algn="ctr"/>
            <a:r>
              <a:rPr lang="en-US" sz="4600">
                <a:solidFill>
                  <a:schemeClr val="tx1"/>
                </a:solidFill>
                <a:latin typeface="+mj-lt"/>
                <a:ea typeface="+mj-ea"/>
                <a:cs typeface="+mj-cs"/>
              </a:rPr>
              <a:t>TR Faculty Offices </a:t>
            </a:r>
            <a:br>
              <a:rPr lang="en-US" sz="4600">
                <a:solidFill>
                  <a:schemeClr val="tx1"/>
                </a:solidFill>
                <a:latin typeface="+mj-lt"/>
                <a:ea typeface="+mj-ea"/>
                <a:cs typeface="+mj-cs"/>
              </a:rPr>
            </a:br>
            <a:r>
              <a:rPr lang="en-US" sz="4600">
                <a:solidFill>
                  <a:schemeClr val="tx1"/>
                </a:solidFill>
                <a:latin typeface="+mj-lt"/>
                <a:ea typeface="+mj-ea"/>
                <a:cs typeface="+mj-cs"/>
              </a:rPr>
              <a:t>(Susan  Lynch &amp; Kirstin Whitely)</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stretch>
            <a:fillRect/>
          </a:stretch>
        </p:blipFill>
        <p:spPr>
          <a:xfrm>
            <a:off x="2123094" y="2266234"/>
            <a:ext cx="3463348" cy="39821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70415" y="2701378"/>
            <a:ext cx="3982166" cy="3111877"/>
          </a:xfrm>
          <a:prstGeom prst="rect">
            <a:avLst/>
          </a:prstGeom>
        </p:spPr>
      </p:pic>
    </p:spTree>
    <p:extLst>
      <p:ext uri="{BB962C8B-B14F-4D97-AF65-F5344CB8AC3E}">
        <p14:creationId xmlns:p14="http://schemas.microsoft.com/office/powerpoint/2010/main" val="1066658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style>
          <a:lnRef idx="1">
            <a:schemeClr val="accent4"/>
          </a:lnRef>
          <a:fillRef idx="2">
            <a:schemeClr val="accent4"/>
          </a:fillRef>
          <a:effectRef idx="1">
            <a:schemeClr val="accent4"/>
          </a:effectRef>
          <a:fontRef idx="minor">
            <a:schemeClr val="dk1"/>
          </a:fontRef>
        </p:style>
        <p:txBody>
          <a:bodyPr anchor="b">
            <a:normAutofit/>
          </a:bodyPr>
          <a:lstStyle/>
          <a:p>
            <a:r>
              <a:rPr lang="en-US" sz="5400"/>
              <a:t>6.03</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pPr marL="0" indent="0">
              <a:buNone/>
            </a:pPr>
            <a:r>
              <a:rPr lang="en-US" sz="1700"/>
              <a:t>There shall be adequate conference rooms for faculty use, study areas for students, and meeting space for student organizations.</a:t>
            </a:r>
          </a:p>
          <a:p>
            <a:r>
              <a:rPr lang="en-US" sz="1700"/>
              <a:t>Classroom 104 C in Willett Hall is a multi-purpose room and is used as the department conference room.  The tables and chairs can easily be configured into large and small conference style settings.  Faculty also use this space to meet with students. </a:t>
            </a:r>
          </a:p>
          <a:p>
            <a:r>
              <a:rPr lang="en-US" sz="1700"/>
              <a:t>Laboratory and classroom 117 in Willett Hall is the designated therapeutic recreation lab space. TR faculty and the TR student organization meet in this space. TR Faculty also use this space to meet with students.</a:t>
            </a:r>
          </a:p>
          <a:p>
            <a:r>
              <a:rPr lang="en-US" sz="1700"/>
              <a:t>Ample study spaces and meetings spaces for student organizations are located throughout the newly built Upchurch Student Union on campus.  </a:t>
            </a:r>
          </a:p>
          <a:p>
            <a:r>
              <a:rPr lang="en-US" sz="1700"/>
              <a:t>Photos on next slide</a:t>
            </a:r>
          </a:p>
        </p:txBody>
      </p:sp>
    </p:spTree>
    <p:extLst>
      <p:ext uri="{BB962C8B-B14F-4D97-AF65-F5344CB8AC3E}">
        <p14:creationId xmlns:p14="http://schemas.microsoft.com/office/powerpoint/2010/main" val="140655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267909" y="2023110"/>
            <a:ext cx="2469624" cy="2846070"/>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r>
              <a:rPr lang="en-US" sz="2600" kern="1200">
                <a:solidFill>
                  <a:schemeClr val="tx1"/>
                </a:solidFill>
                <a:latin typeface="+mj-lt"/>
                <a:ea typeface="+mj-ea"/>
                <a:cs typeface="+mj-cs"/>
              </a:rPr>
              <a:t>Room 104 C in Willett Hall </a:t>
            </a:r>
            <a:br>
              <a:rPr lang="en-US" sz="2600" kern="1200">
                <a:solidFill>
                  <a:schemeClr val="tx1"/>
                </a:solidFill>
                <a:latin typeface="+mj-lt"/>
                <a:ea typeface="+mj-ea"/>
                <a:cs typeface="+mj-cs"/>
              </a:rPr>
            </a:br>
            <a:r>
              <a:rPr lang="en-US" sz="2600" kern="1200">
                <a:solidFill>
                  <a:schemeClr val="tx1"/>
                </a:solidFill>
                <a:latin typeface="+mj-lt"/>
                <a:ea typeface="+mj-ea"/>
                <a:cs typeface="+mj-cs"/>
              </a:rPr>
              <a:t>Multi-purpose meeting space and conference room</a:t>
            </a:r>
          </a:p>
        </p:txBody>
      </p:sp>
      <p:sp>
        <p:nvSpPr>
          <p:cNvPr id="11" name="Rectangle 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4786" y="858525"/>
            <a:ext cx="6949208" cy="5211906"/>
          </a:xfrm>
          <a:prstGeom prst="rect">
            <a:avLst/>
          </a:prstGeom>
        </p:spPr>
      </p:pic>
      <p:sp>
        <p:nvSpPr>
          <p:cNvPr id="15"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492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1" y="457200"/>
            <a:ext cx="10909640" cy="1368614"/>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pPr algn="ctr"/>
            <a:r>
              <a:rPr lang="en-US" sz="3100" b="1">
                <a:solidFill>
                  <a:schemeClr val="tx1"/>
                </a:solidFill>
                <a:latin typeface="+mj-lt"/>
                <a:ea typeface="+mj-ea"/>
                <a:cs typeface="+mj-cs"/>
              </a:rPr>
              <a:t>Room 117 in Willett Hall</a:t>
            </a:r>
            <a:br>
              <a:rPr lang="en-US" sz="3100" b="1">
                <a:solidFill>
                  <a:schemeClr val="tx1"/>
                </a:solidFill>
                <a:latin typeface="+mj-lt"/>
                <a:ea typeface="+mj-ea"/>
                <a:cs typeface="+mj-cs"/>
              </a:rPr>
            </a:br>
            <a:r>
              <a:rPr lang="en-US" sz="3100" b="1">
                <a:solidFill>
                  <a:schemeClr val="tx1"/>
                </a:solidFill>
                <a:latin typeface="+mj-lt"/>
                <a:ea typeface="+mj-ea"/>
                <a:cs typeface="+mj-cs"/>
              </a:rPr>
              <a:t>Designated TR Laboratory and Classroom Space – also used for faculty and students to meet</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392" y="2642616"/>
            <a:ext cx="4807712" cy="3605784"/>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57848" y="2642616"/>
            <a:ext cx="4807712" cy="3605784"/>
          </a:xfrm>
          <a:prstGeom prst="rect">
            <a:avLst/>
          </a:prstGeom>
        </p:spPr>
      </p:pic>
    </p:spTree>
    <p:extLst>
      <p:ext uri="{BB962C8B-B14F-4D97-AF65-F5344CB8AC3E}">
        <p14:creationId xmlns:p14="http://schemas.microsoft.com/office/powerpoint/2010/main" val="258817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ECEE03-918F-43ED-A7B3-F1BDE3FC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00051"/>
            <a:ext cx="10515600" cy="1270232"/>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a:bodyPr>
          <a:lstStyle/>
          <a:p>
            <a:pPr algn="ctr"/>
            <a:r>
              <a:rPr lang="en-US" sz="4100" kern="1200">
                <a:solidFill>
                  <a:schemeClr val="tx1"/>
                </a:solidFill>
                <a:latin typeface="+mj-lt"/>
                <a:ea typeface="+mj-ea"/>
                <a:cs typeface="+mj-cs"/>
              </a:rPr>
              <a:t>Upchurch University Center </a:t>
            </a:r>
            <a:br>
              <a:rPr lang="en-US" sz="4100" kern="1200">
                <a:solidFill>
                  <a:schemeClr val="tx1"/>
                </a:solidFill>
                <a:latin typeface="+mj-lt"/>
                <a:ea typeface="+mj-ea"/>
                <a:cs typeface="+mj-cs"/>
              </a:rPr>
            </a:br>
            <a:r>
              <a:rPr lang="en-US" sz="4100" kern="1200">
                <a:solidFill>
                  <a:schemeClr val="tx1"/>
                </a:solidFill>
                <a:latin typeface="+mj-lt"/>
                <a:ea typeface="+mj-ea"/>
                <a:cs typeface="+mj-cs"/>
              </a:rPr>
              <a:t>(study and meeting spaces)</a:t>
            </a:r>
          </a:p>
        </p:txBody>
      </p:sp>
      <p:sp>
        <p:nvSpPr>
          <p:cNvPr id="13" name="sketch line">
            <a:extLst>
              <a:ext uri="{FF2B5EF4-FFF2-40B4-BE49-F238E27FC236}">
                <a16:creationId xmlns:a16="http://schemas.microsoft.com/office/drawing/2014/main" id="{010B55F0-C448-403A-8231-AD42A7BA2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1661139"/>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rcRect l="18615" r="8904" b="2"/>
          <a:stretch>
            <a:fillRect/>
          </a:stretch>
        </p:blipFill>
        <p:spPr>
          <a:xfrm>
            <a:off x="510365" y="2604527"/>
            <a:ext cx="3524888" cy="364733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6" name="Picture 5"/>
          <p:cNvPicPr>
            <a:picLocks noChangeAspect="1"/>
          </p:cNvPicPr>
          <p:nvPr/>
        </p:nvPicPr>
        <p:blipFill>
          <a:blip r:embed="rId3"/>
          <a:srcRect l="14192" r="13327" b="2"/>
          <a:stretch>
            <a:fillRect/>
          </a:stretch>
        </p:blipFill>
        <p:spPr>
          <a:xfrm>
            <a:off x="4333556" y="2604527"/>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4" name="Content Placeholder 3"/>
          <p:cNvPicPr>
            <a:picLocks noGrp="1" noChangeAspect="1"/>
          </p:cNvPicPr>
          <p:nvPr>
            <p:ph idx="1"/>
          </p:nvPr>
        </p:nvPicPr>
        <p:blipFill>
          <a:blip r:embed="rId4"/>
          <a:srcRect l="8968" r="18552" b="2"/>
          <a:stretch>
            <a:fillRect/>
          </a:stretch>
        </p:blipFill>
        <p:spPr>
          <a:xfrm>
            <a:off x="8156747" y="2604528"/>
            <a:ext cx="3524888" cy="3647338"/>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Tree>
    <p:extLst>
      <p:ext uri="{BB962C8B-B14F-4D97-AF65-F5344CB8AC3E}">
        <p14:creationId xmlns:p14="http://schemas.microsoft.com/office/powerpoint/2010/main" val="188431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style>
          <a:lnRef idx="1">
            <a:schemeClr val="accent2"/>
          </a:lnRef>
          <a:fillRef idx="2">
            <a:schemeClr val="accent2"/>
          </a:fillRef>
          <a:effectRef idx="1">
            <a:schemeClr val="accent2"/>
          </a:effectRef>
          <a:fontRef idx="minor">
            <a:schemeClr val="dk1"/>
          </a:fontRef>
        </p:style>
        <p:txBody>
          <a:bodyPr anchor="b">
            <a:normAutofit/>
          </a:bodyPr>
          <a:lstStyle/>
          <a:p>
            <a:r>
              <a:rPr lang="en-US" sz="5400"/>
              <a:t>6.04</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pPr marL="0" indent="0">
              <a:buNone/>
            </a:pPr>
            <a:r>
              <a:rPr lang="en-US" sz="2400"/>
              <a:t>There shall be classrooms, laboratory and teaching areas, and appropriate content-specific instructional areas for the academic unit.</a:t>
            </a:r>
          </a:p>
          <a:p>
            <a:r>
              <a:rPr lang="en-US" sz="2400"/>
              <a:t>Room 117 in Willett Hall is the designated therapeutic recreation classroom and laboratory space.  Most of the TR classes are held in this room.</a:t>
            </a:r>
          </a:p>
          <a:p>
            <a:r>
              <a:rPr lang="en-US" sz="2400"/>
              <a:t>Willett Hall houses four more classrooms that may be utilized by the TR faculty.  Willett 111 is pictured to show an example. </a:t>
            </a:r>
          </a:p>
        </p:txBody>
      </p:sp>
    </p:spTree>
    <p:extLst>
      <p:ext uri="{BB962C8B-B14F-4D97-AF65-F5344CB8AC3E}">
        <p14:creationId xmlns:p14="http://schemas.microsoft.com/office/powerpoint/2010/main" val="18384725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586</Words>
  <Application>Microsoft Macintosh PowerPoint</Application>
  <PresentationFormat>Widescreen</PresentationFormat>
  <Paragraphs>40</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Evidence of  6.0 Instructional Resources Council on Accreditation of Parks, Recreation, Tourism and Related Professions (COAPRT) </vt:lpstr>
      <vt:lpstr>6.02</vt:lpstr>
      <vt:lpstr>TR Faculty Offices  (Whitney Kallenbach &amp; Ann Bailey)</vt:lpstr>
      <vt:lpstr>TR Faculty Offices  (Susan  Lynch &amp; Kirstin Whitely)</vt:lpstr>
      <vt:lpstr>6.03</vt:lpstr>
      <vt:lpstr>Room 104 C in Willett Hall  Multi-purpose meeting space and conference room</vt:lpstr>
      <vt:lpstr>Room 117 in Willett Hall Designated TR Laboratory and Classroom Space – also used for faculty and students to meet</vt:lpstr>
      <vt:lpstr>Upchurch University Center  (study and meeting spaces)</vt:lpstr>
      <vt:lpstr>6.04</vt:lpstr>
      <vt:lpstr>Willett Room 117 (TR Classroom &amp; Lab Space)</vt:lpstr>
      <vt:lpstr>Willett Room 111 (general classroom)</vt:lpstr>
      <vt:lpstr>6.06</vt:lpstr>
      <vt:lpstr>Automatic Door Openers on Willett Hall Front entrance</vt:lpstr>
      <vt:lpstr>Automatic Door Openers on Back Entrance of Willett Hall</vt:lpstr>
      <vt:lpstr>Ramps leading into front and back entrance of building</vt:lpstr>
      <vt:lpstr>Hallways in Willett Hall </vt:lpstr>
      <vt:lpstr>Hallway &amp; Ramp leading to TR Lab &amp; Classroom space</vt:lpstr>
      <vt:lpstr>Doorways leading to faculty offices</vt:lpstr>
    </vt:vector>
  </TitlesOfParts>
  <Company>Longwood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of  6.0 Instructional Resources</dc:title>
  <dc:creator>Bailey Yoelin, Ann</dc:creator>
  <cp:lastModifiedBy>Ann Yoelin</cp:lastModifiedBy>
  <cp:revision>9</cp:revision>
  <dcterms:created xsi:type="dcterms:W3CDTF">2021-02-05T16:46:42Z</dcterms:created>
  <dcterms:modified xsi:type="dcterms:W3CDTF">2025-06-02T20:12:21Z</dcterms:modified>
</cp:coreProperties>
</file>