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95" r:id="rId3"/>
    <p:sldId id="296" r:id="rId4"/>
    <p:sldId id="274" r:id="rId5"/>
    <p:sldId id="312" r:id="rId6"/>
    <p:sldId id="268" r:id="rId7"/>
    <p:sldId id="269" r:id="rId8"/>
    <p:sldId id="271" r:id="rId9"/>
    <p:sldId id="275" r:id="rId10"/>
    <p:sldId id="313" r:id="rId11"/>
    <p:sldId id="299" r:id="rId12"/>
    <p:sldId id="338" r:id="rId13"/>
    <p:sldId id="300" r:id="rId14"/>
    <p:sldId id="301" r:id="rId15"/>
    <p:sldId id="314" r:id="rId16"/>
    <p:sldId id="270" r:id="rId17"/>
    <p:sldId id="276" r:id="rId18"/>
    <p:sldId id="315" r:id="rId19"/>
    <p:sldId id="277" r:id="rId20"/>
    <p:sldId id="322" r:id="rId21"/>
    <p:sldId id="278" r:id="rId22"/>
    <p:sldId id="339" r:id="rId23"/>
    <p:sldId id="316" r:id="rId24"/>
    <p:sldId id="337" r:id="rId25"/>
    <p:sldId id="323" r:id="rId26"/>
    <p:sldId id="332" r:id="rId27"/>
    <p:sldId id="324" r:id="rId28"/>
    <p:sldId id="331" r:id="rId29"/>
    <p:sldId id="325" r:id="rId30"/>
    <p:sldId id="326" r:id="rId31"/>
    <p:sldId id="334" r:id="rId32"/>
    <p:sldId id="335" r:id="rId33"/>
    <p:sldId id="336" r:id="rId34"/>
    <p:sldId id="318" r:id="rId35"/>
    <p:sldId id="281" r:id="rId36"/>
    <p:sldId id="282" r:id="rId37"/>
    <p:sldId id="333" r:id="rId38"/>
    <p:sldId id="280" r:id="rId39"/>
    <p:sldId id="291" r:id="rId40"/>
    <p:sldId id="287" r:id="rId41"/>
    <p:sldId id="283" r:id="rId42"/>
    <p:sldId id="289" r:id="rId43"/>
    <p:sldId id="290" r:id="rId44"/>
    <p:sldId id="288" r:id="rId45"/>
    <p:sldId id="28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00FF00"/>
    <a:srgbClr val="3399FF"/>
    <a:srgbClr val="996633"/>
    <a:srgbClr val="FFCC00"/>
    <a:srgbClr val="FF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 autoAdjust="0"/>
    <p:restoredTop sz="94617" autoAdjust="0"/>
  </p:normalViewPr>
  <p:slideViewPr>
    <p:cSldViewPr>
      <p:cViewPr>
        <p:scale>
          <a:sx n="81" d="100"/>
          <a:sy n="81" d="100"/>
        </p:scale>
        <p:origin x="-298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F42D7-554B-4068-B372-8B83DD84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A81F-608A-43C7-93AC-9EC279152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706F5-35AB-494B-A6F3-B22649A72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6663E-55E9-456E-863D-ED932565A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490B6-6349-47AF-A921-6BE1CB7B8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55324-3376-4F36-925C-4DDAE09F1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E573-5B0D-4E48-A1A5-0E33C9564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7458E-E4BF-438D-B70C-6B3EEBA24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CA356-B42A-41F3-BF76-A4F528B50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0D20F-AD08-4A75-96CD-37B42A4C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0634D-AA66-4EC7-B25A-96E1A80FA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0B33442F-DBE3-4013-850F-45190CE43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//upload.wikimedia.org/wikipedia/commons/f/f4/Tell_es-sultan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hyperlink" Target="//upload.wikimedia.org/wikipedia/commons/3/3e/PNA_-_Yarmoukian_Ware,_small_Jug_with_fishbone_decoration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faculty.juniata.edu/atwill/catalhuyuk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hyperlink" Target="http://www.oi.uchicago.edu/OI/IS/SANDERS/PHOTOS/MESO/BABYLON/babylon1_1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i.uchicago.edu/OI/IS/SANDERS/PHOTOS/MESO/UR/ur1_1.html" TargetMode="External"/><Relationship Id="rId7" Type="http://schemas.openxmlformats.org/officeDocument/2006/relationships/image" Target="../media/image99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hyperlink" Target="http://www-oi.uchicago.edu/OI/IS/SANDERS/PHOTOS/MESO/BABYLON/babylon2_1.html" TargetMode="External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jpeg"/><Relationship Id="rId7" Type="http://schemas.openxmlformats.org/officeDocument/2006/relationships/hyperlink" Target="http://images.google.com/imgres?imgurl=www.coolgames.com/catalog/catpages/catimage/0491-wb.jpg&amp;imgrefurl=http://www.coolgames.com/catalog/catpages/general/0491-00.htm&amp;h=144&amp;w=144&amp;prev=/images?q=euphrates&amp;start=40&amp;svnum=10&amp;hl=en&amp;lr=&amp;ie=UTF-8&amp;safe=off&amp;sa=N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1.jpeg"/><Relationship Id="rId4" Type="http://schemas.openxmlformats.org/officeDocument/2006/relationships/image" Target="../media/image106.jpeg"/><Relationship Id="rId9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anheller.com/images/Africa/Morocco/Sahara/Slideshow/img2.html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7" descr="prate_web"/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3962400" y="-914400"/>
            <a:ext cx="16687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875132" y="2383631"/>
            <a:ext cx="7393736" cy="2090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3" rev="0"/>
              </a:camera>
              <a:lightRig rig="legacyHarsh3" dir="l"/>
            </a:scene3d>
            <a:flatTx/>
          </a:bodyPr>
          <a:lstStyle/>
          <a:p>
            <a:pPr algn="ctr">
              <a:defRPr/>
            </a:pPr>
            <a:r>
              <a:rPr lang="en-US" sz="8000" kern="10" dirty="0">
                <a:ln w="9525">
                  <a:round/>
                  <a:headEnd/>
                  <a:tailEnd/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>
                  <a:glow rad="127000">
                    <a:srgbClr val="7030A0"/>
                  </a:glow>
                </a:effectLst>
                <a:latin typeface="Arial Black"/>
                <a:cs typeface="+mn-cs"/>
              </a:rPr>
              <a:t>CLIMATIC</a:t>
            </a:r>
          </a:p>
          <a:p>
            <a:pPr algn="ctr">
              <a:defRPr/>
            </a:pPr>
            <a:r>
              <a:rPr lang="en-US" sz="8000" kern="10" dirty="0">
                <a:ln w="9525">
                  <a:round/>
                  <a:headEnd/>
                  <a:tailEnd/>
                </a:ln>
                <a:gradFill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>
                  <a:glow rad="127000">
                    <a:srgbClr val="7030A0"/>
                  </a:glow>
                </a:effectLst>
                <a:latin typeface="Arial Black"/>
                <a:cs typeface="+mn-cs"/>
              </a:rPr>
              <a:t>INFLUENCES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NAfrv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557213"/>
            <a:ext cx="81153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2133600" y="5181600"/>
            <a:ext cx="1752600" cy="381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 rot="1001819">
            <a:off x="6478588" y="2016125"/>
            <a:ext cx="1192212" cy="461963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Iranian</a:t>
            </a:r>
          </a:p>
        </p:txBody>
      </p:sp>
      <p:sp>
        <p:nvSpPr>
          <p:cNvPr id="87045" name="Oval 5"/>
          <p:cNvSpPr>
            <a:spLocks noChangeArrowheads="1"/>
          </p:cNvSpPr>
          <p:nvPr/>
        </p:nvSpPr>
        <p:spPr bwMode="auto">
          <a:xfrm rot="1477414">
            <a:off x="6356350" y="1855788"/>
            <a:ext cx="1219200" cy="792162"/>
          </a:xfrm>
          <a:custGeom>
            <a:avLst/>
            <a:gdLst>
              <a:gd name="T0" fmla="*/ 797 w 1219219"/>
              <a:gd name="T1" fmla="*/ 403771 h 792024"/>
              <a:gd name="T2" fmla="*/ 1004228 w 1219219"/>
              <a:gd name="T3" fmla="*/ 39 h 792024"/>
              <a:gd name="T4" fmla="*/ 1219219 w 1219219"/>
              <a:gd name="T5" fmla="*/ 426732 h 792024"/>
              <a:gd name="T6" fmla="*/ 842338 w 1219219"/>
              <a:gd name="T7" fmla="*/ 791936 h 792024"/>
              <a:gd name="T8" fmla="*/ 797 w 1219219"/>
              <a:gd name="T9" fmla="*/ 403771 h 7920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19" h="792024">
                <a:moveTo>
                  <a:pt x="797" y="403771"/>
                </a:moveTo>
                <a:cubicBezTo>
                  <a:pt x="27779" y="271788"/>
                  <a:pt x="801158" y="-3788"/>
                  <a:pt x="1004228" y="39"/>
                </a:cubicBezTo>
                <a:cubicBezTo>
                  <a:pt x="1207298" y="3866"/>
                  <a:pt x="1219219" y="178611"/>
                  <a:pt x="1219219" y="426732"/>
                </a:cubicBezTo>
                <a:cubicBezTo>
                  <a:pt x="1219219" y="674853"/>
                  <a:pt x="1045408" y="795763"/>
                  <a:pt x="842338" y="791936"/>
                </a:cubicBezTo>
                <a:cubicBezTo>
                  <a:pt x="639268" y="788109"/>
                  <a:pt x="-26185" y="535754"/>
                  <a:pt x="797" y="403771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3533775" y="457200"/>
            <a:ext cx="21050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2" grpId="0" animBg="1"/>
      <p:bldP spid="870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3"/>
          <p:cNvSpPr txBox="1">
            <a:spLocks noChangeArrowheads="1"/>
          </p:cNvSpPr>
          <p:nvPr/>
        </p:nvSpPr>
        <p:spPr bwMode="auto">
          <a:xfrm>
            <a:off x="3065463" y="311150"/>
            <a:ext cx="301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Rainshadow Desert</a:t>
            </a: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554413" y="620713"/>
            <a:ext cx="2038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Iranian Desert</a:t>
            </a:r>
          </a:p>
          <a:p>
            <a:pPr algn="ctr"/>
            <a:r>
              <a:rPr lang="en-US" sz="1800"/>
              <a:t>Great Salt Desert</a:t>
            </a:r>
          </a:p>
        </p:txBody>
      </p:sp>
      <p:sp>
        <p:nvSpPr>
          <p:cNvPr id="23555" name="Text Box 11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3558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  <p:pic>
        <p:nvPicPr>
          <p:cNvPr id="23560" name="Picture 8" descr="Sand Dunes in the Lut Desert, Iran"/>
          <p:cNvPicPr>
            <a:picLocks noChangeAspect="1" noChangeArrowheads="1"/>
          </p:cNvPicPr>
          <p:nvPr/>
        </p:nvPicPr>
        <p:blipFill>
          <a:blip r:embed="rId2"/>
          <a:srcRect b="1755"/>
          <a:stretch>
            <a:fillRect/>
          </a:stretch>
        </p:blipFill>
        <p:spPr bwMode="auto">
          <a:xfrm>
            <a:off x="381000" y="1981200"/>
            <a:ext cx="5715000" cy="3733800"/>
          </a:xfrm>
          <a:prstGeom prst="rect">
            <a:avLst/>
          </a:prstGeom>
          <a:noFill/>
        </p:spPr>
      </p:pic>
      <p:pic>
        <p:nvPicPr>
          <p:cNvPr id="23556" name="Picture 23" descr="01_salt_desert_kashan"/>
          <p:cNvPicPr>
            <a:picLocks noChangeAspect="1" noChangeArrowheads="1"/>
          </p:cNvPicPr>
          <p:nvPr/>
        </p:nvPicPr>
        <p:blipFill>
          <a:blip r:embed="rId3"/>
          <a:srcRect l="1585" t="10109" r="1585" b="5217"/>
          <a:stretch>
            <a:fillRect/>
          </a:stretch>
        </p:blipFill>
        <p:spPr bwMode="auto">
          <a:xfrm>
            <a:off x="4421188" y="1979613"/>
            <a:ext cx="438785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3065463" y="311150"/>
            <a:ext cx="301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Rainshadow Desert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3554413" y="620713"/>
            <a:ext cx="2038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Iranian Desert</a:t>
            </a:r>
          </a:p>
          <a:p>
            <a:pPr algn="ctr"/>
            <a:r>
              <a:rPr lang="en-US" sz="1800"/>
              <a:t>Great Salt Desert</a:t>
            </a:r>
          </a:p>
        </p:txBody>
      </p:sp>
      <p:sp>
        <p:nvSpPr>
          <p:cNvPr id="57348" name="Text Box 11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7351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  <p:pic>
        <p:nvPicPr>
          <p:cNvPr id="57353" name="Picture 9" descr="270%20Iran%20Population%20Density%20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295400"/>
            <a:ext cx="51435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3065463" y="311150"/>
            <a:ext cx="301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Rainshadow Desert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633788" y="620713"/>
            <a:ext cx="1876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Iranian Desert</a:t>
            </a:r>
          </a:p>
          <a:p>
            <a:pPr algn="ctr"/>
            <a:r>
              <a:rPr lang="en-US" sz="1800"/>
              <a:t>qanat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4580" name="Picture 6" descr="183"/>
          <p:cNvPicPr>
            <a:picLocks noChangeAspect="1" noChangeArrowheads="1"/>
          </p:cNvPicPr>
          <p:nvPr/>
        </p:nvPicPr>
        <p:blipFill>
          <a:blip r:embed="rId2"/>
          <a:srcRect l="1387" t="5556" b="1111"/>
          <a:stretch>
            <a:fillRect/>
          </a:stretch>
        </p:blipFill>
        <p:spPr bwMode="auto">
          <a:xfrm>
            <a:off x="800100" y="1404938"/>
            <a:ext cx="75438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3"/>
          <p:cNvSpPr txBox="1">
            <a:spLocks noChangeArrowheads="1"/>
          </p:cNvSpPr>
          <p:nvPr/>
        </p:nvSpPr>
        <p:spPr bwMode="auto">
          <a:xfrm>
            <a:off x="3065463" y="311150"/>
            <a:ext cx="301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Rainshadow Desert</a:t>
            </a:r>
          </a:p>
        </p:txBody>
      </p:sp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633788" y="620713"/>
            <a:ext cx="18764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Iranian Desert</a:t>
            </a:r>
          </a:p>
          <a:p>
            <a:pPr algn="ctr"/>
            <a:r>
              <a:rPr lang="en-US" sz="1800"/>
              <a:t>qanat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5604" name="Picture 8" descr="ƒiƒXƒJ‚ÌŸóŸò’n‰º…˜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362075"/>
            <a:ext cx="46863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0" descr="’GŒ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3124200"/>
            <a:ext cx="544830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514350" y="557213"/>
            <a:ext cx="8115300" cy="5743575"/>
            <a:chOff x="514350" y="557213"/>
            <a:chExt cx="8115300" cy="5743575"/>
          </a:xfrm>
        </p:grpSpPr>
        <p:pic>
          <p:nvPicPr>
            <p:cNvPr id="26630" name="Picture 2" descr="NAfrv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4350" y="557213"/>
              <a:ext cx="8115300" cy="574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1" name="TextBox 1"/>
            <p:cNvSpPr txBox="1">
              <a:spLocks noChangeArrowheads="1"/>
            </p:cNvSpPr>
            <p:nvPr/>
          </p:nvSpPr>
          <p:spPr bwMode="auto">
            <a:xfrm rot="-4513483">
              <a:off x="4842591" y="1975462"/>
              <a:ext cx="63991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Levant</a:t>
              </a:r>
            </a:p>
          </p:txBody>
        </p:sp>
      </p:grp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4114800" y="5181600"/>
            <a:ext cx="1447800" cy="381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Freeform 8"/>
          <p:cNvSpPr>
            <a:spLocks/>
          </p:cNvSpPr>
          <p:nvPr/>
        </p:nvSpPr>
        <p:spPr bwMode="auto">
          <a:xfrm>
            <a:off x="4300538" y="1219200"/>
            <a:ext cx="1724025" cy="1204913"/>
          </a:xfrm>
          <a:custGeom>
            <a:avLst/>
            <a:gdLst>
              <a:gd name="T0" fmla="*/ 2147483647 w 1086"/>
              <a:gd name="T1" fmla="*/ 2147483647 h 759"/>
              <a:gd name="T2" fmla="*/ 2147483647 w 1086"/>
              <a:gd name="T3" fmla="*/ 2147483647 h 759"/>
              <a:gd name="T4" fmla="*/ 2147483647 w 1086"/>
              <a:gd name="T5" fmla="*/ 2147483647 h 759"/>
              <a:gd name="T6" fmla="*/ 2147483647 w 1086"/>
              <a:gd name="T7" fmla="*/ 2147483647 h 759"/>
              <a:gd name="T8" fmla="*/ 2147483647 w 1086"/>
              <a:gd name="T9" fmla="*/ 2147483647 h 759"/>
              <a:gd name="T10" fmla="*/ 2147483647 w 1086"/>
              <a:gd name="T11" fmla="*/ 2147483647 h 759"/>
              <a:gd name="T12" fmla="*/ 2147483647 w 1086"/>
              <a:gd name="T13" fmla="*/ 2147483647 h 759"/>
              <a:gd name="T14" fmla="*/ 2147483647 w 1086"/>
              <a:gd name="T15" fmla="*/ 2147483647 h 759"/>
              <a:gd name="T16" fmla="*/ 2147483647 w 1086"/>
              <a:gd name="T17" fmla="*/ 2147483647 h 759"/>
              <a:gd name="T18" fmla="*/ 2147483647 w 1086"/>
              <a:gd name="T19" fmla="*/ 2147483647 h 759"/>
              <a:gd name="T20" fmla="*/ 2147483647 w 1086"/>
              <a:gd name="T21" fmla="*/ 2147483647 h 759"/>
              <a:gd name="T22" fmla="*/ 2147483647 w 1086"/>
              <a:gd name="T23" fmla="*/ 2147483647 h 759"/>
              <a:gd name="T24" fmla="*/ 2147483647 w 1086"/>
              <a:gd name="T25" fmla="*/ 2147483647 h 759"/>
              <a:gd name="T26" fmla="*/ 2147483647 w 1086"/>
              <a:gd name="T27" fmla="*/ 2147483647 h 759"/>
              <a:gd name="T28" fmla="*/ 0 w 1086"/>
              <a:gd name="T29" fmla="*/ 2147483647 h 759"/>
              <a:gd name="T30" fmla="*/ 2147483647 w 1086"/>
              <a:gd name="T31" fmla="*/ 2147483647 h 759"/>
              <a:gd name="T32" fmla="*/ 2147483647 w 1086"/>
              <a:gd name="T33" fmla="*/ 2147483647 h 759"/>
              <a:gd name="T34" fmla="*/ 2147483647 w 1086"/>
              <a:gd name="T35" fmla="*/ 2147483647 h 759"/>
              <a:gd name="T36" fmla="*/ 2147483647 w 1086"/>
              <a:gd name="T37" fmla="*/ 2147483647 h 759"/>
              <a:gd name="T38" fmla="*/ 2147483647 w 1086"/>
              <a:gd name="T39" fmla="*/ 2147483647 h 759"/>
              <a:gd name="T40" fmla="*/ 2147483647 w 1086"/>
              <a:gd name="T41" fmla="*/ 2147483647 h 759"/>
              <a:gd name="T42" fmla="*/ 2147483647 w 1086"/>
              <a:gd name="T43" fmla="*/ 2147483647 h 759"/>
              <a:gd name="T44" fmla="*/ 2147483647 w 1086"/>
              <a:gd name="T45" fmla="*/ 2147483647 h 759"/>
              <a:gd name="T46" fmla="*/ 2147483647 w 1086"/>
              <a:gd name="T47" fmla="*/ 0 h 759"/>
              <a:gd name="T48" fmla="*/ 2147483647 w 1086"/>
              <a:gd name="T49" fmla="*/ 2147483647 h 759"/>
              <a:gd name="T50" fmla="*/ 2147483647 w 1086"/>
              <a:gd name="T51" fmla="*/ 2147483647 h 759"/>
              <a:gd name="T52" fmla="*/ 2147483647 w 1086"/>
              <a:gd name="T53" fmla="*/ 2147483647 h 759"/>
              <a:gd name="T54" fmla="*/ 2147483647 w 1086"/>
              <a:gd name="T55" fmla="*/ 2147483647 h 759"/>
              <a:gd name="T56" fmla="*/ 2147483647 w 1086"/>
              <a:gd name="T57" fmla="*/ 2147483647 h 759"/>
              <a:gd name="T58" fmla="*/ 2147483647 w 1086"/>
              <a:gd name="T59" fmla="*/ 2147483647 h 759"/>
              <a:gd name="T60" fmla="*/ 2147483647 w 1086"/>
              <a:gd name="T61" fmla="*/ 2147483647 h 759"/>
              <a:gd name="T62" fmla="*/ 2147483647 w 1086"/>
              <a:gd name="T63" fmla="*/ 2147483647 h 759"/>
              <a:gd name="T64" fmla="*/ 2147483647 w 1086"/>
              <a:gd name="T65" fmla="*/ 2147483647 h 759"/>
              <a:gd name="T66" fmla="*/ 2147483647 w 1086"/>
              <a:gd name="T67" fmla="*/ 2147483647 h 759"/>
              <a:gd name="T68" fmla="*/ 2147483647 w 1086"/>
              <a:gd name="T69" fmla="*/ 2147483647 h 759"/>
              <a:gd name="T70" fmla="*/ 2147483647 w 1086"/>
              <a:gd name="T71" fmla="*/ 2147483647 h 759"/>
              <a:gd name="T72" fmla="*/ 2147483647 w 1086"/>
              <a:gd name="T73" fmla="*/ 2147483647 h 759"/>
              <a:gd name="T74" fmla="*/ 2147483647 w 1086"/>
              <a:gd name="T75" fmla="*/ 2147483647 h 759"/>
              <a:gd name="T76" fmla="*/ 2147483647 w 1086"/>
              <a:gd name="T77" fmla="*/ 2147483647 h 759"/>
              <a:gd name="T78" fmla="*/ 2147483647 w 1086"/>
              <a:gd name="T79" fmla="*/ 2147483647 h 759"/>
              <a:gd name="T80" fmla="*/ 2147483647 w 1086"/>
              <a:gd name="T81" fmla="*/ 2147483647 h 759"/>
              <a:gd name="T82" fmla="*/ 2147483647 w 1086"/>
              <a:gd name="T83" fmla="*/ 2147483647 h 759"/>
              <a:gd name="T84" fmla="*/ 2147483647 w 1086"/>
              <a:gd name="T85" fmla="*/ 2147483647 h 759"/>
              <a:gd name="T86" fmla="*/ 2147483647 w 1086"/>
              <a:gd name="T87" fmla="*/ 2147483647 h 759"/>
              <a:gd name="T88" fmla="*/ 2147483647 w 1086"/>
              <a:gd name="T89" fmla="*/ 2147483647 h 759"/>
              <a:gd name="T90" fmla="*/ 2147483647 w 1086"/>
              <a:gd name="T91" fmla="*/ 2147483647 h 759"/>
              <a:gd name="T92" fmla="*/ 2147483647 w 1086"/>
              <a:gd name="T93" fmla="*/ 2147483647 h 759"/>
              <a:gd name="T94" fmla="*/ 2147483647 w 1086"/>
              <a:gd name="T95" fmla="*/ 2147483647 h 759"/>
              <a:gd name="T96" fmla="*/ 2147483647 w 1086"/>
              <a:gd name="T97" fmla="*/ 2147483647 h 759"/>
              <a:gd name="T98" fmla="*/ 2147483647 w 1086"/>
              <a:gd name="T99" fmla="*/ 2147483647 h 759"/>
              <a:gd name="T100" fmla="*/ 2147483647 w 1086"/>
              <a:gd name="T101" fmla="*/ 2147483647 h 759"/>
              <a:gd name="T102" fmla="*/ 2147483647 w 1086"/>
              <a:gd name="T103" fmla="*/ 2147483647 h 759"/>
              <a:gd name="T104" fmla="*/ 2147483647 w 1086"/>
              <a:gd name="T105" fmla="*/ 2147483647 h 759"/>
              <a:gd name="T106" fmla="*/ 2147483647 w 1086"/>
              <a:gd name="T107" fmla="*/ 2147483647 h 759"/>
              <a:gd name="T108" fmla="*/ 2147483647 w 1086"/>
              <a:gd name="T109" fmla="*/ 2147483647 h 759"/>
              <a:gd name="T110" fmla="*/ 2147483647 w 1086"/>
              <a:gd name="T111" fmla="*/ 2147483647 h 759"/>
              <a:gd name="T112" fmla="*/ 2147483647 w 1086"/>
              <a:gd name="T113" fmla="*/ 2147483647 h 759"/>
              <a:gd name="T114" fmla="*/ 2147483647 w 1086"/>
              <a:gd name="T115" fmla="*/ 2147483647 h 759"/>
              <a:gd name="T116" fmla="*/ 2147483647 w 1086"/>
              <a:gd name="T117" fmla="*/ 2147483647 h 759"/>
              <a:gd name="T118" fmla="*/ 2147483647 w 1086"/>
              <a:gd name="T119" fmla="*/ 2147483647 h 7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86"/>
              <a:gd name="T181" fmla="*/ 0 h 759"/>
              <a:gd name="T182" fmla="*/ 1086 w 1086"/>
              <a:gd name="T183" fmla="*/ 759 h 7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86" h="759">
                <a:moveTo>
                  <a:pt x="465" y="723"/>
                </a:moveTo>
                <a:lnTo>
                  <a:pt x="453" y="672"/>
                </a:lnTo>
                <a:lnTo>
                  <a:pt x="444" y="612"/>
                </a:lnTo>
                <a:lnTo>
                  <a:pt x="414" y="549"/>
                </a:lnTo>
                <a:lnTo>
                  <a:pt x="360" y="546"/>
                </a:lnTo>
                <a:lnTo>
                  <a:pt x="321" y="522"/>
                </a:lnTo>
                <a:lnTo>
                  <a:pt x="297" y="471"/>
                </a:lnTo>
                <a:lnTo>
                  <a:pt x="225" y="462"/>
                </a:lnTo>
                <a:lnTo>
                  <a:pt x="171" y="432"/>
                </a:lnTo>
                <a:lnTo>
                  <a:pt x="123" y="420"/>
                </a:lnTo>
                <a:lnTo>
                  <a:pt x="81" y="387"/>
                </a:lnTo>
                <a:lnTo>
                  <a:pt x="72" y="354"/>
                </a:lnTo>
                <a:lnTo>
                  <a:pt x="30" y="312"/>
                </a:lnTo>
                <a:lnTo>
                  <a:pt x="21" y="267"/>
                </a:lnTo>
                <a:lnTo>
                  <a:pt x="0" y="204"/>
                </a:lnTo>
                <a:lnTo>
                  <a:pt x="24" y="156"/>
                </a:lnTo>
                <a:lnTo>
                  <a:pt x="75" y="144"/>
                </a:lnTo>
                <a:lnTo>
                  <a:pt x="162" y="129"/>
                </a:lnTo>
                <a:lnTo>
                  <a:pt x="189" y="84"/>
                </a:lnTo>
                <a:lnTo>
                  <a:pt x="249" y="84"/>
                </a:lnTo>
                <a:lnTo>
                  <a:pt x="318" y="60"/>
                </a:lnTo>
                <a:lnTo>
                  <a:pt x="384" y="27"/>
                </a:lnTo>
                <a:lnTo>
                  <a:pt x="462" y="12"/>
                </a:lnTo>
                <a:lnTo>
                  <a:pt x="603" y="0"/>
                </a:lnTo>
                <a:lnTo>
                  <a:pt x="750" y="9"/>
                </a:lnTo>
                <a:lnTo>
                  <a:pt x="879" y="15"/>
                </a:lnTo>
                <a:lnTo>
                  <a:pt x="966" y="51"/>
                </a:lnTo>
                <a:lnTo>
                  <a:pt x="1005" y="75"/>
                </a:lnTo>
                <a:lnTo>
                  <a:pt x="1074" y="108"/>
                </a:lnTo>
                <a:lnTo>
                  <a:pt x="1086" y="147"/>
                </a:lnTo>
                <a:lnTo>
                  <a:pt x="1065" y="177"/>
                </a:lnTo>
                <a:lnTo>
                  <a:pt x="1020" y="192"/>
                </a:lnTo>
                <a:lnTo>
                  <a:pt x="867" y="174"/>
                </a:lnTo>
                <a:lnTo>
                  <a:pt x="756" y="165"/>
                </a:lnTo>
                <a:lnTo>
                  <a:pt x="687" y="144"/>
                </a:lnTo>
                <a:lnTo>
                  <a:pt x="555" y="96"/>
                </a:lnTo>
                <a:lnTo>
                  <a:pt x="507" y="132"/>
                </a:lnTo>
                <a:lnTo>
                  <a:pt x="462" y="150"/>
                </a:lnTo>
                <a:lnTo>
                  <a:pt x="399" y="135"/>
                </a:lnTo>
                <a:lnTo>
                  <a:pt x="360" y="150"/>
                </a:lnTo>
                <a:lnTo>
                  <a:pt x="327" y="192"/>
                </a:lnTo>
                <a:lnTo>
                  <a:pt x="255" y="216"/>
                </a:lnTo>
                <a:lnTo>
                  <a:pt x="180" y="213"/>
                </a:lnTo>
                <a:lnTo>
                  <a:pt x="147" y="228"/>
                </a:lnTo>
                <a:lnTo>
                  <a:pt x="141" y="264"/>
                </a:lnTo>
                <a:lnTo>
                  <a:pt x="171" y="288"/>
                </a:lnTo>
                <a:lnTo>
                  <a:pt x="219" y="336"/>
                </a:lnTo>
                <a:lnTo>
                  <a:pt x="249" y="333"/>
                </a:lnTo>
                <a:lnTo>
                  <a:pt x="306" y="315"/>
                </a:lnTo>
                <a:lnTo>
                  <a:pt x="369" y="321"/>
                </a:lnTo>
                <a:lnTo>
                  <a:pt x="444" y="357"/>
                </a:lnTo>
                <a:lnTo>
                  <a:pt x="513" y="339"/>
                </a:lnTo>
                <a:lnTo>
                  <a:pt x="588" y="324"/>
                </a:lnTo>
                <a:lnTo>
                  <a:pt x="630" y="333"/>
                </a:lnTo>
                <a:lnTo>
                  <a:pt x="645" y="381"/>
                </a:lnTo>
                <a:lnTo>
                  <a:pt x="639" y="441"/>
                </a:lnTo>
                <a:lnTo>
                  <a:pt x="621" y="507"/>
                </a:lnTo>
                <a:lnTo>
                  <a:pt x="597" y="639"/>
                </a:lnTo>
                <a:lnTo>
                  <a:pt x="546" y="759"/>
                </a:lnTo>
                <a:lnTo>
                  <a:pt x="465" y="723"/>
                </a:lnTo>
                <a:close/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3" name="Freeform 9"/>
          <p:cNvSpPr>
            <a:spLocks/>
          </p:cNvSpPr>
          <p:nvPr/>
        </p:nvSpPr>
        <p:spPr bwMode="auto">
          <a:xfrm>
            <a:off x="1143000" y="1752600"/>
            <a:ext cx="1985963" cy="919163"/>
          </a:xfrm>
          <a:custGeom>
            <a:avLst/>
            <a:gdLst>
              <a:gd name="T0" fmla="*/ 0 w 1251"/>
              <a:gd name="T1" fmla="*/ 2147483647 h 579"/>
              <a:gd name="T2" fmla="*/ 2147483647 w 1251"/>
              <a:gd name="T3" fmla="*/ 2147483647 h 579"/>
              <a:gd name="T4" fmla="*/ 2147483647 w 1251"/>
              <a:gd name="T5" fmla="*/ 2147483647 h 579"/>
              <a:gd name="T6" fmla="*/ 2147483647 w 1251"/>
              <a:gd name="T7" fmla="*/ 2147483647 h 579"/>
              <a:gd name="T8" fmla="*/ 2147483647 w 1251"/>
              <a:gd name="T9" fmla="*/ 2147483647 h 579"/>
              <a:gd name="T10" fmla="*/ 2147483647 w 1251"/>
              <a:gd name="T11" fmla="*/ 2147483647 h 579"/>
              <a:gd name="T12" fmla="*/ 2147483647 w 1251"/>
              <a:gd name="T13" fmla="*/ 2147483647 h 579"/>
              <a:gd name="T14" fmla="*/ 2147483647 w 1251"/>
              <a:gd name="T15" fmla="*/ 2147483647 h 579"/>
              <a:gd name="T16" fmla="*/ 2147483647 w 1251"/>
              <a:gd name="T17" fmla="*/ 2147483647 h 579"/>
              <a:gd name="T18" fmla="*/ 2147483647 w 1251"/>
              <a:gd name="T19" fmla="*/ 2147483647 h 579"/>
              <a:gd name="T20" fmla="*/ 2147483647 w 1251"/>
              <a:gd name="T21" fmla="*/ 2147483647 h 579"/>
              <a:gd name="T22" fmla="*/ 2147483647 w 1251"/>
              <a:gd name="T23" fmla="*/ 2147483647 h 579"/>
              <a:gd name="T24" fmla="*/ 2147483647 w 1251"/>
              <a:gd name="T25" fmla="*/ 2147483647 h 579"/>
              <a:gd name="T26" fmla="*/ 2147483647 w 1251"/>
              <a:gd name="T27" fmla="*/ 2147483647 h 579"/>
              <a:gd name="T28" fmla="*/ 2147483647 w 1251"/>
              <a:gd name="T29" fmla="*/ 2147483647 h 579"/>
              <a:gd name="T30" fmla="*/ 2147483647 w 1251"/>
              <a:gd name="T31" fmla="*/ 2147483647 h 579"/>
              <a:gd name="T32" fmla="*/ 2147483647 w 1251"/>
              <a:gd name="T33" fmla="*/ 2147483647 h 579"/>
              <a:gd name="T34" fmla="*/ 2147483647 w 1251"/>
              <a:gd name="T35" fmla="*/ 2147483647 h 579"/>
              <a:gd name="T36" fmla="*/ 2147483647 w 1251"/>
              <a:gd name="T37" fmla="*/ 2147483647 h 579"/>
              <a:gd name="T38" fmla="*/ 2147483647 w 1251"/>
              <a:gd name="T39" fmla="*/ 2147483647 h 579"/>
              <a:gd name="T40" fmla="*/ 2147483647 w 1251"/>
              <a:gd name="T41" fmla="*/ 2147483647 h 579"/>
              <a:gd name="T42" fmla="*/ 2147483647 w 1251"/>
              <a:gd name="T43" fmla="*/ 0 h 579"/>
              <a:gd name="T44" fmla="*/ 2147483647 w 1251"/>
              <a:gd name="T45" fmla="*/ 0 h 579"/>
              <a:gd name="T46" fmla="*/ 2147483647 w 1251"/>
              <a:gd name="T47" fmla="*/ 2147483647 h 579"/>
              <a:gd name="T48" fmla="*/ 2147483647 w 1251"/>
              <a:gd name="T49" fmla="*/ 2147483647 h 579"/>
              <a:gd name="T50" fmla="*/ 2147483647 w 1251"/>
              <a:gd name="T51" fmla="*/ 2147483647 h 579"/>
              <a:gd name="T52" fmla="*/ 2147483647 w 1251"/>
              <a:gd name="T53" fmla="*/ 2147483647 h 579"/>
              <a:gd name="T54" fmla="*/ 2147483647 w 1251"/>
              <a:gd name="T55" fmla="*/ 2147483647 h 579"/>
              <a:gd name="T56" fmla="*/ 2147483647 w 1251"/>
              <a:gd name="T57" fmla="*/ 2147483647 h 579"/>
              <a:gd name="T58" fmla="*/ 2147483647 w 1251"/>
              <a:gd name="T59" fmla="*/ 2147483647 h 579"/>
              <a:gd name="T60" fmla="*/ 2147483647 w 1251"/>
              <a:gd name="T61" fmla="*/ 2147483647 h 579"/>
              <a:gd name="T62" fmla="*/ 2147483647 w 1251"/>
              <a:gd name="T63" fmla="*/ 2147483647 h 579"/>
              <a:gd name="T64" fmla="*/ 2147483647 w 1251"/>
              <a:gd name="T65" fmla="*/ 2147483647 h 579"/>
              <a:gd name="T66" fmla="*/ 2147483647 w 1251"/>
              <a:gd name="T67" fmla="*/ 2147483647 h 579"/>
              <a:gd name="T68" fmla="*/ 2147483647 w 1251"/>
              <a:gd name="T69" fmla="*/ 2147483647 h 579"/>
              <a:gd name="T70" fmla="*/ 2147483647 w 1251"/>
              <a:gd name="T71" fmla="*/ 2147483647 h 579"/>
              <a:gd name="T72" fmla="*/ 2147483647 w 1251"/>
              <a:gd name="T73" fmla="*/ 2147483647 h 579"/>
              <a:gd name="T74" fmla="*/ 2147483647 w 1251"/>
              <a:gd name="T75" fmla="*/ 2147483647 h 579"/>
              <a:gd name="T76" fmla="*/ 2147483647 w 1251"/>
              <a:gd name="T77" fmla="*/ 2147483647 h 579"/>
              <a:gd name="T78" fmla="*/ 2147483647 w 1251"/>
              <a:gd name="T79" fmla="*/ 2147483647 h 579"/>
              <a:gd name="T80" fmla="*/ 2147483647 w 1251"/>
              <a:gd name="T81" fmla="*/ 2147483647 h 579"/>
              <a:gd name="T82" fmla="*/ 0 w 1251"/>
              <a:gd name="T83" fmla="*/ 2147483647 h 5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51"/>
              <a:gd name="T127" fmla="*/ 0 h 579"/>
              <a:gd name="T128" fmla="*/ 1251 w 1251"/>
              <a:gd name="T129" fmla="*/ 579 h 57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51" h="579">
                <a:moveTo>
                  <a:pt x="0" y="576"/>
                </a:moveTo>
                <a:lnTo>
                  <a:pt x="54" y="507"/>
                </a:lnTo>
                <a:lnTo>
                  <a:pt x="75" y="450"/>
                </a:lnTo>
                <a:lnTo>
                  <a:pt x="69" y="399"/>
                </a:lnTo>
                <a:lnTo>
                  <a:pt x="81" y="363"/>
                </a:lnTo>
                <a:lnTo>
                  <a:pt x="126" y="312"/>
                </a:lnTo>
                <a:lnTo>
                  <a:pt x="153" y="264"/>
                </a:lnTo>
                <a:lnTo>
                  <a:pt x="225" y="213"/>
                </a:lnTo>
                <a:lnTo>
                  <a:pt x="255" y="165"/>
                </a:lnTo>
                <a:lnTo>
                  <a:pt x="291" y="114"/>
                </a:lnTo>
                <a:lnTo>
                  <a:pt x="321" y="93"/>
                </a:lnTo>
                <a:lnTo>
                  <a:pt x="357" y="102"/>
                </a:lnTo>
                <a:lnTo>
                  <a:pt x="405" y="123"/>
                </a:lnTo>
                <a:lnTo>
                  <a:pt x="477" y="132"/>
                </a:lnTo>
                <a:lnTo>
                  <a:pt x="525" y="126"/>
                </a:lnTo>
                <a:lnTo>
                  <a:pt x="585" y="99"/>
                </a:lnTo>
                <a:lnTo>
                  <a:pt x="642" y="66"/>
                </a:lnTo>
                <a:lnTo>
                  <a:pt x="786" y="27"/>
                </a:lnTo>
                <a:lnTo>
                  <a:pt x="864" y="18"/>
                </a:lnTo>
                <a:lnTo>
                  <a:pt x="918" y="24"/>
                </a:lnTo>
                <a:lnTo>
                  <a:pt x="1044" y="18"/>
                </a:lnTo>
                <a:lnTo>
                  <a:pt x="1113" y="0"/>
                </a:lnTo>
                <a:lnTo>
                  <a:pt x="1176" y="0"/>
                </a:lnTo>
                <a:lnTo>
                  <a:pt x="1227" y="18"/>
                </a:lnTo>
                <a:lnTo>
                  <a:pt x="1251" y="54"/>
                </a:lnTo>
                <a:lnTo>
                  <a:pt x="1239" y="87"/>
                </a:lnTo>
                <a:lnTo>
                  <a:pt x="1236" y="117"/>
                </a:lnTo>
                <a:lnTo>
                  <a:pt x="1251" y="162"/>
                </a:lnTo>
                <a:lnTo>
                  <a:pt x="1227" y="186"/>
                </a:lnTo>
                <a:lnTo>
                  <a:pt x="1158" y="177"/>
                </a:lnTo>
                <a:lnTo>
                  <a:pt x="1107" y="147"/>
                </a:lnTo>
                <a:lnTo>
                  <a:pt x="1056" y="144"/>
                </a:lnTo>
                <a:lnTo>
                  <a:pt x="984" y="180"/>
                </a:lnTo>
                <a:lnTo>
                  <a:pt x="858" y="243"/>
                </a:lnTo>
                <a:lnTo>
                  <a:pt x="720" y="288"/>
                </a:lnTo>
                <a:lnTo>
                  <a:pt x="609" y="315"/>
                </a:lnTo>
                <a:lnTo>
                  <a:pt x="534" y="348"/>
                </a:lnTo>
                <a:lnTo>
                  <a:pt x="489" y="402"/>
                </a:lnTo>
                <a:lnTo>
                  <a:pt x="384" y="480"/>
                </a:lnTo>
                <a:lnTo>
                  <a:pt x="240" y="540"/>
                </a:lnTo>
                <a:lnTo>
                  <a:pt x="111" y="579"/>
                </a:lnTo>
                <a:lnTo>
                  <a:pt x="0" y="576"/>
                </a:lnTo>
                <a:close/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3533775" y="457200"/>
            <a:ext cx="21050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  <p:bldP spid="88072" grpId="0" animBg="1"/>
      <p:bldP spid="880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4"/>
          <p:cNvSpPr txBox="1">
            <a:spLocks noChangeArrowheads="1"/>
          </p:cNvSpPr>
          <p:nvPr/>
        </p:nvSpPr>
        <p:spPr bwMode="auto">
          <a:xfrm>
            <a:off x="3438525" y="31115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6633"/>
                </a:solidFill>
              </a:rPr>
              <a:t>Mediterranean</a:t>
            </a:r>
          </a:p>
        </p:txBody>
      </p:sp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27651" name="Picture 19" descr="africa_nw"/>
          <p:cNvPicPr>
            <a:picLocks noChangeAspect="1" noChangeArrowheads="1"/>
          </p:cNvPicPr>
          <p:nvPr/>
        </p:nvPicPr>
        <p:blipFill>
          <a:blip r:embed="rId2"/>
          <a:srcRect l="13370" r="35349" b="72302"/>
          <a:stretch>
            <a:fillRect/>
          </a:stretch>
        </p:blipFill>
        <p:spPr bwMode="auto">
          <a:xfrm>
            <a:off x="3733800" y="2678113"/>
            <a:ext cx="480060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539750" y="4038600"/>
            <a:ext cx="4032250" cy="2574925"/>
            <a:chOff x="340" y="2544"/>
            <a:chExt cx="2540" cy="1622"/>
          </a:xfrm>
        </p:grpSpPr>
        <p:sp>
          <p:nvSpPr>
            <p:cNvPr id="27680" name="Oval 22"/>
            <p:cNvSpPr>
              <a:spLocks noChangeArrowheads="1"/>
            </p:cNvSpPr>
            <p:nvPr/>
          </p:nvSpPr>
          <p:spPr bwMode="auto">
            <a:xfrm>
              <a:off x="2784" y="254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Freeform 32"/>
            <p:cNvSpPr>
              <a:spLocks/>
            </p:cNvSpPr>
            <p:nvPr/>
          </p:nvSpPr>
          <p:spPr bwMode="auto">
            <a:xfrm>
              <a:off x="1926" y="2592"/>
              <a:ext cx="906" cy="510"/>
            </a:xfrm>
            <a:custGeom>
              <a:avLst/>
              <a:gdLst>
                <a:gd name="T0" fmla="*/ 0 w 906"/>
                <a:gd name="T1" fmla="*/ 510 h 510"/>
                <a:gd name="T2" fmla="*/ 906 w 906"/>
                <a:gd name="T3" fmla="*/ 0 h 510"/>
                <a:gd name="T4" fmla="*/ 0 60000 65536"/>
                <a:gd name="T5" fmla="*/ 0 60000 65536"/>
                <a:gd name="T6" fmla="*/ 0 w 906"/>
                <a:gd name="T7" fmla="*/ 0 h 510"/>
                <a:gd name="T8" fmla="*/ 906 w 906"/>
                <a:gd name="T9" fmla="*/ 510 h 5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06" h="510">
                  <a:moveTo>
                    <a:pt x="0" y="510"/>
                  </a:moveTo>
                  <a:lnTo>
                    <a:pt x="906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682" name="Picture 18" descr="mgou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3078"/>
              <a:ext cx="1635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61975" y="865188"/>
            <a:ext cx="4543425" cy="2944812"/>
            <a:chOff x="354" y="545"/>
            <a:chExt cx="2862" cy="1855"/>
          </a:xfrm>
        </p:grpSpPr>
        <p:sp>
          <p:nvSpPr>
            <p:cNvPr id="27677" name="Oval 21"/>
            <p:cNvSpPr>
              <a:spLocks noChangeArrowheads="1"/>
            </p:cNvSpPr>
            <p:nvPr/>
          </p:nvSpPr>
          <p:spPr bwMode="auto">
            <a:xfrm>
              <a:off x="3120" y="23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Freeform 33"/>
            <p:cNvSpPr>
              <a:spLocks/>
            </p:cNvSpPr>
            <p:nvPr/>
          </p:nvSpPr>
          <p:spPr bwMode="auto">
            <a:xfrm>
              <a:off x="1920" y="1584"/>
              <a:ext cx="1248" cy="768"/>
            </a:xfrm>
            <a:custGeom>
              <a:avLst/>
              <a:gdLst>
                <a:gd name="T0" fmla="*/ 0 w 1248"/>
                <a:gd name="T1" fmla="*/ 0 h 768"/>
                <a:gd name="T2" fmla="*/ 972 w 1248"/>
                <a:gd name="T3" fmla="*/ 768 h 768"/>
                <a:gd name="T4" fmla="*/ 1248 w 1248"/>
                <a:gd name="T5" fmla="*/ 768 h 768"/>
                <a:gd name="T6" fmla="*/ 0 60000 65536"/>
                <a:gd name="T7" fmla="*/ 0 60000 65536"/>
                <a:gd name="T8" fmla="*/ 0 60000 65536"/>
                <a:gd name="T9" fmla="*/ 0 w 1248"/>
                <a:gd name="T10" fmla="*/ 0 h 768"/>
                <a:gd name="T11" fmla="*/ 1248 w 1248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8" h="768">
                  <a:moveTo>
                    <a:pt x="0" y="0"/>
                  </a:moveTo>
                  <a:lnTo>
                    <a:pt x="972" y="768"/>
                  </a:lnTo>
                  <a:lnTo>
                    <a:pt x="1248" y="768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679" name="Picture 16" descr="landscape"/>
            <p:cNvPicPr>
              <a:picLocks noChangeAspect="1" noChangeArrowheads="1"/>
            </p:cNvPicPr>
            <p:nvPr/>
          </p:nvPicPr>
          <p:blipFill>
            <a:blip r:embed="rId4">
              <a:lum bright="-12000" contrast="12000"/>
            </a:blip>
            <a:srcRect/>
            <a:stretch>
              <a:fillRect/>
            </a:stretch>
          </p:blipFill>
          <p:spPr bwMode="auto">
            <a:xfrm>
              <a:off x="354" y="545"/>
              <a:ext cx="1607" cy="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871913" y="1023938"/>
            <a:ext cx="2300287" cy="2633662"/>
            <a:chOff x="2439" y="645"/>
            <a:chExt cx="1449" cy="1659"/>
          </a:xfrm>
        </p:grpSpPr>
        <p:sp>
          <p:nvSpPr>
            <p:cNvPr id="27674" name="Oval 20"/>
            <p:cNvSpPr>
              <a:spLocks noChangeArrowheads="1"/>
            </p:cNvSpPr>
            <p:nvPr/>
          </p:nvSpPr>
          <p:spPr bwMode="auto">
            <a:xfrm>
              <a:off x="2976" y="220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Freeform 28"/>
            <p:cNvSpPr>
              <a:spLocks/>
            </p:cNvSpPr>
            <p:nvPr/>
          </p:nvSpPr>
          <p:spPr bwMode="auto">
            <a:xfrm>
              <a:off x="3030" y="1584"/>
              <a:ext cx="158" cy="678"/>
            </a:xfrm>
            <a:custGeom>
              <a:avLst/>
              <a:gdLst>
                <a:gd name="T0" fmla="*/ 158 w 158"/>
                <a:gd name="T1" fmla="*/ 0 h 678"/>
                <a:gd name="T2" fmla="*/ 0 w 158"/>
                <a:gd name="T3" fmla="*/ 678 h 678"/>
                <a:gd name="T4" fmla="*/ 0 60000 65536"/>
                <a:gd name="T5" fmla="*/ 0 60000 65536"/>
                <a:gd name="T6" fmla="*/ 0 w 158"/>
                <a:gd name="T7" fmla="*/ 0 h 678"/>
                <a:gd name="T8" fmla="*/ 158 w 158"/>
                <a:gd name="T9" fmla="*/ 678 h 6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8" h="678">
                  <a:moveTo>
                    <a:pt x="158" y="0"/>
                  </a:moveTo>
                  <a:lnTo>
                    <a:pt x="0" y="678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676" name="Picture 14" descr="vegetat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39" y="645"/>
              <a:ext cx="1449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7010400" y="381000"/>
            <a:ext cx="1657350" cy="2590800"/>
            <a:chOff x="4416" y="240"/>
            <a:chExt cx="1044" cy="1632"/>
          </a:xfrm>
        </p:grpSpPr>
        <p:sp>
          <p:nvSpPr>
            <p:cNvPr id="27670" name="Oval 26"/>
            <p:cNvSpPr>
              <a:spLocks noChangeArrowheads="1"/>
            </p:cNvSpPr>
            <p:nvPr/>
          </p:nvSpPr>
          <p:spPr bwMode="auto">
            <a:xfrm>
              <a:off x="513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671" name="Group 35"/>
            <p:cNvGrpSpPr>
              <a:grpSpLocks/>
            </p:cNvGrpSpPr>
            <p:nvPr/>
          </p:nvGrpSpPr>
          <p:grpSpPr bwMode="auto">
            <a:xfrm>
              <a:off x="4416" y="240"/>
              <a:ext cx="1044" cy="1584"/>
              <a:chOff x="4416" y="240"/>
              <a:chExt cx="1044" cy="1584"/>
            </a:xfrm>
          </p:grpSpPr>
          <p:sp>
            <p:nvSpPr>
              <p:cNvPr id="27672" name="Freeform 27"/>
              <p:cNvSpPr>
                <a:spLocks/>
              </p:cNvSpPr>
              <p:nvPr/>
            </p:nvSpPr>
            <p:spPr bwMode="auto">
              <a:xfrm>
                <a:off x="4944" y="1584"/>
                <a:ext cx="240" cy="240"/>
              </a:xfrm>
              <a:custGeom>
                <a:avLst/>
                <a:gdLst>
                  <a:gd name="T0" fmla="*/ 0 w 240"/>
                  <a:gd name="T1" fmla="*/ 0 h 240"/>
                  <a:gd name="T2" fmla="*/ 240 w 240"/>
                  <a:gd name="T3" fmla="*/ 240 h 240"/>
                  <a:gd name="T4" fmla="*/ 0 60000 65536"/>
                  <a:gd name="T5" fmla="*/ 0 60000 65536"/>
                  <a:gd name="T6" fmla="*/ 0 w 240"/>
                  <a:gd name="T7" fmla="*/ 0 h 240"/>
                  <a:gd name="T8" fmla="*/ 240 w 240"/>
                  <a:gd name="T9" fmla="*/ 240 h 24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40" h="240">
                    <a:moveTo>
                      <a:pt x="0" y="0"/>
                    </a:moveTo>
                    <a:lnTo>
                      <a:pt x="240" y="24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7673" name="Picture 12" descr="basilica-hippo-best"/>
              <p:cNvPicPr>
                <a:picLocks noChangeAspect="1" noChangeArrowheads="1"/>
              </p:cNvPicPr>
              <p:nvPr/>
            </p:nvPicPr>
            <p:blipFill>
              <a:blip r:embed="rId6">
                <a:lum bright="6000" contrast="6000"/>
              </a:blip>
              <a:srcRect/>
              <a:stretch>
                <a:fillRect/>
              </a:stretch>
            </p:blipFill>
            <p:spPr bwMode="auto">
              <a:xfrm>
                <a:off x="4416" y="240"/>
                <a:ext cx="1044" cy="1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457200" y="2913063"/>
            <a:ext cx="4419600" cy="1727200"/>
            <a:chOff x="288" y="1835"/>
            <a:chExt cx="2784" cy="1088"/>
          </a:xfrm>
        </p:grpSpPr>
        <p:sp>
          <p:nvSpPr>
            <p:cNvPr id="27667" name="Oval 25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Freeform 29"/>
            <p:cNvSpPr>
              <a:spLocks/>
            </p:cNvSpPr>
            <p:nvPr/>
          </p:nvSpPr>
          <p:spPr bwMode="auto">
            <a:xfrm>
              <a:off x="1968" y="2400"/>
              <a:ext cx="1056" cy="54"/>
            </a:xfrm>
            <a:custGeom>
              <a:avLst/>
              <a:gdLst>
                <a:gd name="T0" fmla="*/ 0 w 1056"/>
                <a:gd name="T1" fmla="*/ 0 h 54"/>
                <a:gd name="T2" fmla="*/ 1056 w 1056"/>
                <a:gd name="T3" fmla="*/ 54 h 54"/>
                <a:gd name="T4" fmla="*/ 0 60000 65536"/>
                <a:gd name="T5" fmla="*/ 0 60000 65536"/>
                <a:gd name="T6" fmla="*/ 0 w 1056"/>
                <a:gd name="T7" fmla="*/ 0 h 54"/>
                <a:gd name="T8" fmla="*/ 1056 w 1056"/>
                <a:gd name="T9" fmla="*/ 54 h 5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56" h="54">
                  <a:moveTo>
                    <a:pt x="0" y="0"/>
                  </a:moveTo>
                  <a:lnTo>
                    <a:pt x="1056" y="54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669" name="Picture 8" descr="Mediterranean High Atlas juniper stepp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8" y="1835"/>
              <a:ext cx="1739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4114800"/>
            <a:ext cx="2743200" cy="2498725"/>
            <a:chOff x="2160" y="2592"/>
            <a:chExt cx="1728" cy="1574"/>
          </a:xfrm>
        </p:grpSpPr>
        <p:sp>
          <p:nvSpPr>
            <p:cNvPr id="27664" name="Oval 23"/>
            <p:cNvSpPr>
              <a:spLocks noChangeArrowheads="1"/>
            </p:cNvSpPr>
            <p:nvPr/>
          </p:nvSpPr>
          <p:spPr bwMode="auto">
            <a:xfrm>
              <a:off x="3120" y="259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Freeform 30"/>
            <p:cNvSpPr>
              <a:spLocks/>
            </p:cNvSpPr>
            <p:nvPr/>
          </p:nvSpPr>
          <p:spPr bwMode="auto">
            <a:xfrm>
              <a:off x="2976" y="2640"/>
              <a:ext cx="192" cy="468"/>
            </a:xfrm>
            <a:custGeom>
              <a:avLst/>
              <a:gdLst>
                <a:gd name="T0" fmla="*/ 0 w 192"/>
                <a:gd name="T1" fmla="*/ 468 h 468"/>
                <a:gd name="T2" fmla="*/ 192 w 192"/>
                <a:gd name="T3" fmla="*/ 0 h 468"/>
                <a:gd name="T4" fmla="*/ 0 60000 65536"/>
                <a:gd name="T5" fmla="*/ 0 60000 65536"/>
                <a:gd name="T6" fmla="*/ 0 w 192"/>
                <a:gd name="T7" fmla="*/ 0 h 468"/>
                <a:gd name="T8" fmla="*/ 192 w 192"/>
                <a:gd name="T9" fmla="*/ 468 h 4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468">
                  <a:moveTo>
                    <a:pt x="0" y="468"/>
                  </a:moveTo>
                  <a:lnTo>
                    <a:pt x="192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666" name="Picture 2" descr="North Saharan steppe and woodland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60" y="3077"/>
              <a:ext cx="1728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5257800" y="4114800"/>
            <a:ext cx="3505200" cy="2498725"/>
            <a:chOff x="3312" y="2592"/>
            <a:chExt cx="2208" cy="1574"/>
          </a:xfrm>
        </p:grpSpPr>
        <p:sp>
          <p:nvSpPr>
            <p:cNvPr id="27661" name="Oval 24"/>
            <p:cNvSpPr>
              <a:spLocks noChangeArrowheads="1"/>
            </p:cNvSpPr>
            <p:nvPr/>
          </p:nvSpPr>
          <p:spPr bwMode="auto">
            <a:xfrm>
              <a:off x="3312" y="259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Freeform 31"/>
            <p:cNvSpPr>
              <a:spLocks/>
            </p:cNvSpPr>
            <p:nvPr/>
          </p:nvSpPr>
          <p:spPr bwMode="auto">
            <a:xfrm>
              <a:off x="3366" y="2640"/>
              <a:ext cx="1428" cy="468"/>
            </a:xfrm>
            <a:custGeom>
              <a:avLst/>
              <a:gdLst>
                <a:gd name="T0" fmla="*/ 1428 w 1428"/>
                <a:gd name="T1" fmla="*/ 468 h 468"/>
                <a:gd name="T2" fmla="*/ 0 w 1428"/>
                <a:gd name="T3" fmla="*/ 0 h 468"/>
                <a:gd name="T4" fmla="*/ 0 60000 65536"/>
                <a:gd name="T5" fmla="*/ 0 60000 65536"/>
                <a:gd name="T6" fmla="*/ 0 w 1428"/>
                <a:gd name="T7" fmla="*/ 0 h 468"/>
                <a:gd name="T8" fmla="*/ 1428 w 1428"/>
                <a:gd name="T9" fmla="*/ 468 h 4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8" h="468">
                  <a:moveTo>
                    <a:pt x="1428" y="468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663" name="Picture 10" descr="landscape-tagaste-madauro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69" y="3078"/>
              <a:ext cx="1451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9" name="Text Box 34"/>
          <p:cNvSpPr txBox="1">
            <a:spLocks noChangeArrowheads="1"/>
          </p:cNvSpPr>
          <p:nvPr/>
        </p:nvSpPr>
        <p:spPr bwMode="auto">
          <a:xfrm>
            <a:off x="3951288" y="620713"/>
            <a:ext cx="1243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Maghreb</a:t>
            </a:r>
          </a:p>
        </p:txBody>
      </p:sp>
      <p:sp>
        <p:nvSpPr>
          <p:cNvPr id="27660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77"/>
          <p:cNvGrpSpPr>
            <a:grpSpLocks/>
          </p:cNvGrpSpPr>
          <p:nvPr/>
        </p:nvGrpSpPr>
        <p:grpSpPr bwMode="auto">
          <a:xfrm>
            <a:off x="641350" y="609600"/>
            <a:ext cx="2330450" cy="2970213"/>
            <a:chOff x="404" y="384"/>
            <a:chExt cx="1468" cy="1871"/>
          </a:xfrm>
        </p:grpSpPr>
        <p:pic>
          <p:nvPicPr>
            <p:cNvPr id="28690" name="Picture 1053" descr="Eastern Mediterranean conifer-sclerophyllous-broadleaf forests"/>
            <p:cNvPicPr>
              <a:picLocks noChangeAspect="1" noChangeArrowheads="1"/>
            </p:cNvPicPr>
            <p:nvPr/>
          </p:nvPicPr>
          <p:blipFill>
            <a:blip r:embed="rId2"/>
            <a:srcRect b="20549"/>
            <a:stretch>
              <a:fillRect/>
            </a:stretch>
          </p:blipFill>
          <p:spPr bwMode="auto">
            <a:xfrm>
              <a:off x="404" y="384"/>
              <a:ext cx="1468" cy="1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1" name="Text Box 1069"/>
            <p:cNvSpPr txBox="1">
              <a:spLocks noChangeArrowheads="1"/>
            </p:cNvSpPr>
            <p:nvPr/>
          </p:nvSpPr>
          <p:spPr bwMode="auto">
            <a:xfrm>
              <a:off x="871" y="1728"/>
              <a:ext cx="53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Turkey</a:t>
              </a:r>
            </a:p>
          </p:txBody>
        </p:sp>
      </p:grpSp>
      <p:sp>
        <p:nvSpPr>
          <p:cNvPr id="28674" name="Text Box 1027"/>
          <p:cNvSpPr txBox="1">
            <a:spLocks noChangeArrowheads="1"/>
          </p:cNvSpPr>
          <p:nvPr/>
        </p:nvSpPr>
        <p:spPr bwMode="auto">
          <a:xfrm>
            <a:off x="3438525" y="31115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6633"/>
                </a:solidFill>
              </a:rPr>
              <a:t>Mediterranean</a:t>
            </a:r>
          </a:p>
        </p:txBody>
      </p:sp>
      <p:sp>
        <p:nvSpPr>
          <p:cNvPr id="28675" name="Text Box 1028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8676" name="Text Box 1051"/>
          <p:cNvSpPr txBox="1">
            <a:spLocks noChangeArrowheads="1"/>
          </p:cNvSpPr>
          <p:nvPr/>
        </p:nvSpPr>
        <p:spPr bwMode="auto">
          <a:xfrm>
            <a:off x="4070350" y="620713"/>
            <a:ext cx="100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Levant</a:t>
            </a:r>
          </a:p>
        </p:txBody>
      </p:sp>
      <p:grpSp>
        <p:nvGrpSpPr>
          <p:cNvPr id="28677" name="Group 1075"/>
          <p:cNvGrpSpPr>
            <a:grpSpLocks/>
          </p:cNvGrpSpPr>
          <p:nvPr/>
        </p:nvGrpSpPr>
        <p:grpSpPr bwMode="auto">
          <a:xfrm>
            <a:off x="641350" y="3048000"/>
            <a:ext cx="2330450" cy="3521075"/>
            <a:chOff x="404" y="1920"/>
            <a:chExt cx="1468" cy="2218"/>
          </a:xfrm>
        </p:grpSpPr>
        <p:pic>
          <p:nvPicPr>
            <p:cNvPr id="28688" name="Picture 1068" descr="West Bank Hills of Palestin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4" y="1920"/>
              <a:ext cx="1468" cy="2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9" name="Text Box 1070"/>
            <p:cNvSpPr txBox="1">
              <a:spLocks noChangeArrowheads="1"/>
            </p:cNvSpPr>
            <p:nvPr/>
          </p:nvSpPr>
          <p:spPr bwMode="auto">
            <a:xfrm>
              <a:off x="753" y="3926"/>
              <a:ext cx="77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West Bank</a:t>
              </a:r>
            </a:p>
          </p:txBody>
        </p:sp>
      </p:grpSp>
      <p:grpSp>
        <p:nvGrpSpPr>
          <p:cNvPr id="4" name="Group 1078"/>
          <p:cNvGrpSpPr>
            <a:grpSpLocks/>
          </p:cNvGrpSpPr>
          <p:nvPr/>
        </p:nvGrpSpPr>
        <p:grpSpPr bwMode="auto">
          <a:xfrm>
            <a:off x="3733800" y="898525"/>
            <a:ext cx="4953000" cy="5318125"/>
            <a:chOff x="2352" y="566"/>
            <a:chExt cx="3120" cy="3350"/>
          </a:xfrm>
        </p:grpSpPr>
        <p:pic>
          <p:nvPicPr>
            <p:cNvPr id="28683" name="Picture 1057" descr="Southern Anatolian montane conifer and deciduous forests"/>
            <p:cNvPicPr>
              <a:picLocks noChangeAspect="1" noChangeArrowheads="1"/>
            </p:cNvPicPr>
            <p:nvPr/>
          </p:nvPicPr>
          <p:blipFill>
            <a:blip r:embed="rId4"/>
            <a:srcRect l="1666" t="2487" r="3334" b="3004"/>
            <a:stretch>
              <a:fillRect/>
            </a:stretch>
          </p:blipFill>
          <p:spPr bwMode="auto">
            <a:xfrm>
              <a:off x="3336" y="768"/>
              <a:ext cx="2112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4" name="Picture 1063" descr="LEBANON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36" y="2496"/>
              <a:ext cx="2112" cy="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1065" descr="cedrus-libani"/>
            <p:cNvPicPr>
              <a:picLocks noChangeAspect="1" noChangeArrowheads="1"/>
            </p:cNvPicPr>
            <p:nvPr/>
          </p:nvPicPr>
          <p:blipFill>
            <a:blip r:embed="rId6">
              <a:lum bright="-6000"/>
            </a:blip>
            <a:srcRect l="4385" t="2777" r="7895" b="5556"/>
            <a:stretch>
              <a:fillRect/>
            </a:stretch>
          </p:blipFill>
          <p:spPr bwMode="auto">
            <a:xfrm>
              <a:off x="2352" y="1536"/>
              <a:ext cx="120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6" name="Picture 1067" descr="lb"/>
            <p:cNvPicPr>
              <a:picLocks noChangeAspect="1" noChangeArrowheads="1"/>
            </p:cNvPicPr>
            <p:nvPr/>
          </p:nvPicPr>
          <p:blipFill>
            <a:blip r:embed="rId7"/>
            <a:srcRect l="476" t="1138" r="476" b="1138"/>
            <a:stretch>
              <a:fillRect/>
            </a:stretch>
          </p:blipFill>
          <p:spPr bwMode="auto">
            <a:xfrm>
              <a:off x="4416" y="1936"/>
              <a:ext cx="1056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7" name="Text Box 1071"/>
            <p:cNvSpPr txBox="1">
              <a:spLocks noChangeArrowheads="1"/>
            </p:cNvSpPr>
            <p:nvPr/>
          </p:nvSpPr>
          <p:spPr bwMode="auto">
            <a:xfrm>
              <a:off x="3755" y="566"/>
              <a:ext cx="12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Cedars of Lebanon</a:t>
              </a:r>
            </a:p>
          </p:txBody>
        </p:sp>
      </p:grpSp>
      <p:grpSp>
        <p:nvGrpSpPr>
          <p:cNvPr id="5" name="Group 1076"/>
          <p:cNvGrpSpPr>
            <a:grpSpLocks/>
          </p:cNvGrpSpPr>
          <p:nvPr/>
        </p:nvGrpSpPr>
        <p:grpSpPr bwMode="auto">
          <a:xfrm>
            <a:off x="2667000" y="5105400"/>
            <a:ext cx="2438400" cy="1539875"/>
            <a:chOff x="1680" y="3216"/>
            <a:chExt cx="1536" cy="970"/>
          </a:xfrm>
        </p:grpSpPr>
        <p:pic>
          <p:nvPicPr>
            <p:cNvPr id="28681" name="Picture 1073" descr="Cyprus Mediterranean forests"/>
            <p:cNvPicPr>
              <a:picLocks noChangeAspect="1" noChangeArrowheads="1"/>
            </p:cNvPicPr>
            <p:nvPr/>
          </p:nvPicPr>
          <p:blipFill>
            <a:blip r:embed="rId8"/>
            <a:srcRect l="1666" t="6410" r="5000" b="3847"/>
            <a:stretch>
              <a:fillRect/>
            </a:stretch>
          </p:blipFill>
          <p:spPr bwMode="auto">
            <a:xfrm>
              <a:off x="1680" y="3216"/>
              <a:ext cx="1536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Text Box 1074"/>
            <p:cNvSpPr txBox="1">
              <a:spLocks noChangeArrowheads="1"/>
            </p:cNvSpPr>
            <p:nvPr/>
          </p:nvSpPr>
          <p:spPr bwMode="auto">
            <a:xfrm>
              <a:off x="2170" y="3974"/>
              <a:ext cx="5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Cyprus</a:t>
              </a:r>
            </a:p>
          </p:txBody>
        </p:sp>
      </p:grpSp>
      <p:sp>
        <p:nvSpPr>
          <p:cNvPr id="28680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NAfrv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557213"/>
            <a:ext cx="81153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114800" y="5562600"/>
            <a:ext cx="1371600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Oval 8"/>
          <p:cNvSpPr>
            <a:spLocks noChangeArrowheads="1"/>
          </p:cNvSpPr>
          <p:nvPr/>
        </p:nvSpPr>
        <p:spPr bwMode="auto">
          <a:xfrm>
            <a:off x="4394200" y="1355725"/>
            <a:ext cx="1057275" cy="490538"/>
          </a:xfrm>
          <a:custGeom>
            <a:avLst/>
            <a:gdLst>
              <a:gd name="T0" fmla="*/ 4085 w 1055956"/>
              <a:gd name="T1" fmla="*/ 251719 h 490198"/>
              <a:gd name="T2" fmla="*/ 105115 w 1055956"/>
              <a:gd name="T3" fmla="*/ 144270 h 490198"/>
              <a:gd name="T4" fmla="*/ 287909 w 1055956"/>
              <a:gd name="T5" fmla="*/ 128856 h 490198"/>
              <a:gd name="T6" fmla="*/ 516081 w 1055956"/>
              <a:gd name="T7" fmla="*/ 10706 h 490198"/>
              <a:gd name="T8" fmla="*/ 803757 w 1055956"/>
              <a:gd name="T9" fmla="*/ 10705 h 490198"/>
              <a:gd name="T10" fmla="*/ 1034070 w 1055956"/>
              <a:gd name="T11" fmla="*/ 87333 h 490198"/>
              <a:gd name="T12" fmla="*/ 1040063 w 1055956"/>
              <a:gd name="T13" fmla="*/ 298382 h 490198"/>
              <a:gd name="T14" fmla="*/ 916773 w 1055956"/>
              <a:gd name="T15" fmla="*/ 370300 h 490198"/>
              <a:gd name="T16" fmla="*/ 555037 w 1055956"/>
              <a:gd name="T17" fmla="*/ 487597 h 490198"/>
              <a:gd name="T18" fmla="*/ 403065 w 1055956"/>
              <a:gd name="T19" fmla="*/ 452494 h 490198"/>
              <a:gd name="T20" fmla="*/ 228405 w 1055956"/>
              <a:gd name="T21" fmla="*/ 462768 h 490198"/>
              <a:gd name="T22" fmla="*/ 4085 w 1055956"/>
              <a:gd name="T23" fmla="*/ 251719 h 49019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55956" h="490198">
                <a:moveTo>
                  <a:pt x="4085" y="251719"/>
                </a:moveTo>
                <a:cubicBezTo>
                  <a:pt x="-16463" y="198636"/>
                  <a:pt x="44112" y="171596"/>
                  <a:pt x="105115" y="144270"/>
                </a:cubicBezTo>
                <a:cubicBezTo>
                  <a:pt x="166118" y="116944"/>
                  <a:pt x="219415" y="151117"/>
                  <a:pt x="287909" y="128856"/>
                </a:cubicBezTo>
                <a:cubicBezTo>
                  <a:pt x="356403" y="106595"/>
                  <a:pt x="430106" y="30398"/>
                  <a:pt x="516081" y="10706"/>
                </a:cubicBezTo>
                <a:cubicBezTo>
                  <a:pt x="602056" y="-8986"/>
                  <a:pt x="725987" y="3071"/>
                  <a:pt x="803757" y="10705"/>
                </a:cubicBezTo>
                <a:cubicBezTo>
                  <a:pt x="881527" y="18339"/>
                  <a:pt x="1003248" y="47949"/>
                  <a:pt x="1034070" y="87333"/>
                </a:cubicBezTo>
                <a:cubicBezTo>
                  <a:pt x="1064892" y="126717"/>
                  <a:pt x="1059613" y="251221"/>
                  <a:pt x="1040063" y="298382"/>
                </a:cubicBezTo>
                <a:cubicBezTo>
                  <a:pt x="1020514" y="345543"/>
                  <a:pt x="989049" y="330202"/>
                  <a:pt x="916773" y="370300"/>
                </a:cubicBezTo>
                <a:cubicBezTo>
                  <a:pt x="844497" y="410398"/>
                  <a:pt x="640655" y="473898"/>
                  <a:pt x="555037" y="487597"/>
                </a:cubicBezTo>
                <a:cubicBezTo>
                  <a:pt x="469419" y="501296"/>
                  <a:pt x="457504" y="456632"/>
                  <a:pt x="403065" y="452494"/>
                </a:cubicBezTo>
                <a:cubicBezTo>
                  <a:pt x="348626" y="448356"/>
                  <a:pt x="298326" y="501367"/>
                  <a:pt x="228405" y="462768"/>
                </a:cubicBezTo>
                <a:cubicBezTo>
                  <a:pt x="136580" y="423455"/>
                  <a:pt x="24633" y="304802"/>
                  <a:pt x="4085" y="251719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3533775" y="457200"/>
            <a:ext cx="21050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BIOMES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591543">
            <a:off x="5705475" y="2179638"/>
            <a:ext cx="781050" cy="3079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Zagros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62713" y="1957388"/>
            <a:ext cx="733425" cy="307975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Elburz</a:t>
            </a:r>
          </a:p>
        </p:txBody>
      </p:sp>
      <p:sp>
        <p:nvSpPr>
          <p:cNvPr id="89094" name="Oval 6"/>
          <p:cNvSpPr>
            <a:spLocks noChangeArrowheads="1"/>
          </p:cNvSpPr>
          <p:nvPr/>
        </p:nvSpPr>
        <p:spPr bwMode="auto">
          <a:xfrm rot="573605">
            <a:off x="6108700" y="1635125"/>
            <a:ext cx="1201738" cy="379413"/>
          </a:xfrm>
          <a:custGeom>
            <a:avLst/>
            <a:gdLst>
              <a:gd name="T0" fmla="*/ 67165 w 1201465"/>
              <a:gd name="T1" fmla="*/ 226487 h 379665"/>
              <a:gd name="T2" fmla="*/ 30095 w 1201465"/>
              <a:gd name="T3" fmla="*/ 19592 h 379665"/>
              <a:gd name="T4" fmla="*/ 271744 w 1201465"/>
              <a:gd name="T5" fmla="*/ 180734 h 379665"/>
              <a:gd name="T6" fmla="*/ 471187 w 1201465"/>
              <a:gd name="T7" fmla="*/ 164098 h 379665"/>
              <a:gd name="T8" fmla="*/ 798184 w 1201465"/>
              <a:gd name="T9" fmla="*/ 74 h 379665"/>
              <a:gd name="T10" fmla="*/ 1070649 w 1201465"/>
              <a:gd name="T11" fmla="*/ 73554 h 379665"/>
              <a:gd name="T12" fmla="*/ 1197559 w 1201465"/>
              <a:gd name="T13" fmla="*/ 208464 h 379665"/>
              <a:gd name="T14" fmla="*/ 917077 w 1201465"/>
              <a:gd name="T15" fmla="*/ 151514 h 379665"/>
              <a:gd name="T16" fmla="*/ 776943 w 1201465"/>
              <a:gd name="T17" fmla="*/ 185534 h 379665"/>
              <a:gd name="T18" fmla="*/ 636917 w 1201465"/>
              <a:gd name="T19" fmla="*/ 282049 h 379665"/>
              <a:gd name="T20" fmla="*/ 410065 w 1201465"/>
              <a:gd name="T21" fmla="*/ 378887 h 379665"/>
              <a:gd name="T22" fmla="*/ 67165 w 1201465"/>
              <a:gd name="T23" fmla="*/ 226487 h 3796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01465" h="379665">
                <a:moveTo>
                  <a:pt x="67165" y="226487"/>
                </a:moveTo>
                <a:cubicBezTo>
                  <a:pt x="3837" y="166605"/>
                  <a:pt x="-27055" y="44992"/>
                  <a:pt x="30095" y="19592"/>
                </a:cubicBezTo>
                <a:cubicBezTo>
                  <a:pt x="87245" y="-5808"/>
                  <a:pt x="198229" y="156650"/>
                  <a:pt x="271744" y="180734"/>
                </a:cubicBezTo>
                <a:cubicBezTo>
                  <a:pt x="345259" y="204818"/>
                  <a:pt x="389064" y="186316"/>
                  <a:pt x="471187" y="164098"/>
                </a:cubicBezTo>
                <a:cubicBezTo>
                  <a:pt x="553310" y="141880"/>
                  <a:pt x="763844" y="2385"/>
                  <a:pt x="798184" y="74"/>
                </a:cubicBezTo>
                <a:cubicBezTo>
                  <a:pt x="832524" y="-2237"/>
                  <a:pt x="1047741" y="50571"/>
                  <a:pt x="1070649" y="73554"/>
                </a:cubicBezTo>
                <a:cubicBezTo>
                  <a:pt x="1093557" y="96537"/>
                  <a:pt x="1225678" y="189836"/>
                  <a:pt x="1197559" y="208464"/>
                </a:cubicBezTo>
                <a:cubicBezTo>
                  <a:pt x="1169440" y="227092"/>
                  <a:pt x="987180" y="155336"/>
                  <a:pt x="917077" y="151514"/>
                </a:cubicBezTo>
                <a:cubicBezTo>
                  <a:pt x="846974" y="147692"/>
                  <a:pt x="821112" y="169413"/>
                  <a:pt x="776943" y="185534"/>
                </a:cubicBezTo>
                <a:cubicBezTo>
                  <a:pt x="732774" y="201655"/>
                  <a:pt x="707075" y="251779"/>
                  <a:pt x="636917" y="282049"/>
                </a:cubicBezTo>
                <a:cubicBezTo>
                  <a:pt x="566759" y="312319"/>
                  <a:pt x="505024" y="388147"/>
                  <a:pt x="410065" y="378887"/>
                </a:cubicBezTo>
                <a:cubicBezTo>
                  <a:pt x="315106" y="369627"/>
                  <a:pt x="130493" y="286370"/>
                  <a:pt x="67165" y="226487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Oval 7"/>
          <p:cNvSpPr>
            <a:spLocks noChangeArrowheads="1"/>
          </p:cNvSpPr>
          <p:nvPr/>
        </p:nvSpPr>
        <p:spPr bwMode="auto">
          <a:xfrm rot="-2404002">
            <a:off x="6132513" y="1585913"/>
            <a:ext cx="279400" cy="1162050"/>
          </a:xfrm>
          <a:custGeom>
            <a:avLst/>
            <a:gdLst>
              <a:gd name="T0" fmla="*/ 2 w 279721"/>
              <a:gd name="T1" fmla="*/ 394532 h 1161657"/>
              <a:gd name="T2" fmla="*/ 37367 w 279721"/>
              <a:gd name="T3" fmla="*/ 280514 h 1161657"/>
              <a:gd name="T4" fmla="*/ 14511 w 279721"/>
              <a:gd name="T5" fmla="*/ 100188 h 1161657"/>
              <a:gd name="T6" fmla="*/ 116636 w 279721"/>
              <a:gd name="T7" fmla="*/ 1743 h 1161657"/>
              <a:gd name="T8" fmla="*/ 275080 w 279721"/>
              <a:gd name="T9" fmla="*/ 77697 h 1161657"/>
              <a:gd name="T10" fmla="*/ 217846 w 279721"/>
              <a:gd name="T11" fmla="*/ 512862 h 1161657"/>
              <a:gd name="T12" fmla="*/ 279562 w 279721"/>
              <a:gd name="T13" fmla="*/ 696914 h 1161657"/>
              <a:gd name="T14" fmla="*/ 243720 w 279721"/>
              <a:gd name="T15" fmla="*/ 897100 h 1161657"/>
              <a:gd name="T16" fmla="*/ 183652 w 279721"/>
              <a:gd name="T17" fmla="*/ 1160835 h 1161657"/>
              <a:gd name="T18" fmla="*/ 38922 w 279721"/>
              <a:gd name="T19" fmla="*/ 805399 h 1161657"/>
              <a:gd name="T20" fmla="*/ 2 w 279721"/>
              <a:gd name="T21" fmla="*/ 394532 h 11616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9721" h="1161657">
                <a:moveTo>
                  <a:pt x="2" y="394532"/>
                </a:moveTo>
                <a:cubicBezTo>
                  <a:pt x="-257" y="307051"/>
                  <a:pt x="34949" y="329571"/>
                  <a:pt x="37367" y="280514"/>
                </a:cubicBezTo>
                <a:cubicBezTo>
                  <a:pt x="39785" y="231457"/>
                  <a:pt x="-5253" y="141139"/>
                  <a:pt x="14511" y="100188"/>
                </a:cubicBezTo>
                <a:cubicBezTo>
                  <a:pt x="34275" y="59237"/>
                  <a:pt x="73208" y="5492"/>
                  <a:pt x="116636" y="1743"/>
                </a:cubicBezTo>
                <a:cubicBezTo>
                  <a:pt x="160064" y="-2006"/>
                  <a:pt x="258212" y="-7489"/>
                  <a:pt x="275080" y="77697"/>
                </a:cubicBezTo>
                <a:cubicBezTo>
                  <a:pt x="291948" y="162884"/>
                  <a:pt x="202293" y="435244"/>
                  <a:pt x="217846" y="512862"/>
                </a:cubicBezTo>
                <a:cubicBezTo>
                  <a:pt x="233399" y="590480"/>
                  <a:pt x="277307" y="614467"/>
                  <a:pt x="279562" y="696914"/>
                </a:cubicBezTo>
                <a:cubicBezTo>
                  <a:pt x="281817" y="779361"/>
                  <a:pt x="259705" y="819780"/>
                  <a:pt x="243720" y="897100"/>
                </a:cubicBezTo>
                <a:cubicBezTo>
                  <a:pt x="227735" y="974420"/>
                  <a:pt x="217785" y="1176118"/>
                  <a:pt x="183652" y="1160835"/>
                </a:cubicBezTo>
                <a:cubicBezTo>
                  <a:pt x="149519" y="1145552"/>
                  <a:pt x="69530" y="933116"/>
                  <a:pt x="38922" y="805399"/>
                </a:cubicBezTo>
                <a:cubicBezTo>
                  <a:pt x="8314" y="677682"/>
                  <a:pt x="261" y="482013"/>
                  <a:pt x="2" y="394532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  <p:bldP spid="89096" grpId="0" animBg="1"/>
      <p:bldP spid="10" grpId="0" animBg="1"/>
      <p:bldP spid="11" grpId="0" animBg="1"/>
      <p:bldP spid="89094" grpId="0" animBg="1"/>
      <p:bldP spid="890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3"/>
          <p:cNvSpPr txBox="1">
            <a:spLocks noChangeArrowheads="1"/>
          </p:cNvSpPr>
          <p:nvPr/>
        </p:nvSpPr>
        <p:spPr bwMode="auto">
          <a:xfrm>
            <a:off x="3497263" y="311150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6600"/>
                </a:solidFill>
              </a:rPr>
              <a:t>Mixed forests</a:t>
            </a:r>
          </a:p>
        </p:txBody>
      </p:sp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2400" y="838200"/>
            <a:ext cx="3581400" cy="5791200"/>
            <a:chOff x="480" y="480"/>
            <a:chExt cx="2256" cy="3648"/>
          </a:xfrm>
        </p:grpSpPr>
        <p:pic>
          <p:nvPicPr>
            <p:cNvPr id="30740" name="Picture 22" descr="Northern Anatolian conifer and deciduous forest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04" y="480"/>
              <a:ext cx="1407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1" name="Picture 24" descr="Southern Anatolian montane conifer and deciduous forest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2688"/>
              <a:ext cx="2256" cy="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2" name="Text Box 25"/>
            <p:cNvSpPr txBox="1">
              <a:spLocks noChangeArrowheads="1"/>
            </p:cNvSpPr>
            <p:nvPr/>
          </p:nvSpPr>
          <p:spPr bwMode="auto">
            <a:xfrm>
              <a:off x="1120" y="2390"/>
              <a:ext cx="9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Turkey - north</a:t>
              </a:r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109" y="3916"/>
              <a:ext cx="99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Turkey - south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352800" y="1489075"/>
            <a:ext cx="2971800" cy="1938338"/>
            <a:chOff x="3408" y="1707"/>
            <a:chExt cx="1872" cy="1221"/>
          </a:xfrm>
        </p:grpSpPr>
        <p:pic>
          <p:nvPicPr>
            <p:cNvPr id="30736" name="Picture 33" descr="Fig7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707"/>
              <a:ext cx="1872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7" name="Text Box 29"/>
            <p:cNvSpPr txBox="1">
              <a:spLocks noChangeArrowheads="1"/>
            </p:cNvSpPr>
            <p:nvPr/>
          </p:nvSpPr>
          <p:spPr bwMode="auto">
            <a:xfrm>
              <a:off x="3944" y="2716"/>
              <a:ext cx="8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Elburz Mts.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419600" y="4845050"/>
            <a:ext cx="2971800" cy="1936750"/>
            <a:chOff x="3408" y="2928"/>
            <a:chExt cx="1872" cy="1220"/>
          </a:xfrm>
        </p:grpSpPr>
        <p:pic>
          <p:nvPicPr>
            <p:cNvPr id="30734" name="Picture 32" descr="iran2004-8"/>
            <p:cNvPicPr>
              <a:picLocks noChangeAspect="1" noChangeArrowheads="1"/>
            </p:cNvPicPr>
            <p:nvPr/>
          </p:nvPicPr>
          <p:blipFill>
            <a:blip r:embed="rId5"/>
            <a:srcRect t="13675"/>
            <a:stretch>
              <a:fillRect/>
            </a:stretch>
          </p:blipFill>
          <p:spPr bwMode="auto">
            <a:xfrm>
              <a:off x="3408" y="2928"/>
              <a:ext cx="1872" cy="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5" name="Text Box 30"/>
            <p:cNvSpPr txBox="1">
              <a:spLocks noChangeArrowheads="1"/>
            </p:cNvSpPr>
            <p:nvPr/>
          </p:nvSpPr>
          <p:spPr bwMode="auto">
            <a:xfrm>
              <a:off x="3927" y="3936"/>
              <a:ext cx="83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Zagros Mts.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629400" y="76200"/>
            <a:ext cx="2311400" cy="2667000"/>
            <a:chOff x="4176" y="192"/>
            <a:chExt cx="1456" cy="1680"/>
          </a:xfrm>
        </p:grpSpPr>
        <p:pic>
          <p:nvPicPr>
            <p:cNvPr id="30731" name="Picture 23" descr="Tehran_fall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76" y="384"/>
              <a:ext cx="1456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24" descr="Tehran_fall1"/>
            <p:cNvPicPr>
              <a:picLocks noChangeAspect="1" noChangeArrowheads="1"/>
            </p:cNvPicPr>
            <p:nvPr/>
          </p:nvPicPr>
          <p:blipFill>
            <a:blip r:embed="rId7"/>
            <a:srcRect t="45047"/>
            <a:stretch>
              <a:fillRect/>
            </a:stretch>
          </p:blipFill>
          <p:spPr bwMode="auto">
            <a:xfrm>
              <a:off x="4184" y="1345"/>
              <a:ext cx="1440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3" name="Text Box 25"/>
            <p:cNvSpPr txBox="1">
              <a:spLocks noChangeArrowheads="1"/>
            </p:cNvSpPr>
            <p:nvPr/>
          </p:nvSpPr>
          <p:spPr bwMode="auto">
            <a:xfrm>
              <a:off x="4526" y="192"/>
              <a:ext cx="7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Tehran, Iran</a:t>
              </a:r>
            </a:p>
          </p:txBody>
        </p:sp>
      </p:grpSp>
      <p:pic>
        <p:nvPicPr>
          <p:cNvPr id="40988" name="Picture 28" descr="Christmas-in-Iran-by-Wedin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2971800"/>
            <a:ext cx="2286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9" name="Freeform 29"/>
          <p:cNvSpPr>
            <a:spLocks/>
          </p:cNvSpPr>
          <p:nvPr/>
        </p:nvSpPr>
        <p:spPr bwMode="auto">
          <a:xfrm>
            <a:off x="3221038" y="76200"/>
            <a:ext cx="5770562" cy="4602163"/>
          </a:xfrm>
          <a:custGeom>
            <a:avLst/>
            <a:gdLst>
              <a:gd name="T0" fmla="*/ 0 w 3635"/>
              <a:gd name="T1" fmla="*/ 2147483647 h 2899"/>
              <a:gd name="T2" fmla="*/ 0 w 3635"/>
              <a:gd name="T3" fmla="*/ 2147483647 h 2899"/>
              <a:gd name="T4" fmla="*/ 2147483647 w 3635"/>
              <a:gd name="T5" fmla="*/ 2147483647 h 2899"/>
              <a:gd name="T6" fmla="*/ 2147483647 w 3635"/>
              <a:gd name="T7" fmla="*/ 0 h 2899"/>
              <a:gd name="T8" fmla="*/ 2147483647 w 3635"/>
              <a:gd name="T9" fmla="*/ 0 h 2899"/>
              <a:gd name="T10" fmla="*/ 2147483647 w 3635"/>
              <a:gd name="T11" fmla="*/ 2147483647 h 2899"/>
              <a:gd name="T12" fmla="*/ 0 w 3635"/>
              <a:gd name="T13" fmla="*/ 2147483647 h 28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35"/>
              <a:gd name="T22" fmla="*/ 0 h 2899"/>
              <a:gd name="T23" fmla="*/ 3264 w 3635"/>
              <a:gd name="T24" fmla="*/ 2880 h 28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35" h="2899">
                <a:moveTo>
                  <a:pt x="0" y="2189"/>
                </a:moveTo>
                <a:lnTo>
                  <a:pt x="25" y="795"/>
                </a:lnTo>
                <a:lnTo>
                  <a:pt x="2103" y="795"/>
                </a:lnTo>
                <a:lnTo>
                  <a:pt x="2099" y="0"/>
                </a:lnTo>
                <a:lnTo>
                  <a:pt x="3635" y="0"/>
                </a:lnTo>
                <a:lnTo>
                  <a:pt x="3614" y="2899"/>
                </a:lnTo>
                <a:lnTo>
                  <a:pt x="1970" y="2899"/>
                </a:lnTo>
                <a:lnTo>
                  <a:pt x="1961" y="2189"/>
                </a:lnTo>
                <a:lnTo>
                  <a:pt x="0" y="2189"/>
                </a:lnTo>
                <a:close/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2"/>
          <p:cNvGrpSpPr>
            <a:grpSpLocks/>
          </p:cNvGrpSpPr>
          <p:nvPr/>
        </p:nvGrpSpPr>
        <p:grpSpPr bwMode="auto">
          <a:xfrm>
            <a:off x="-4724400" y="-1173163"/>
            <a:ext cx="14173200" cy="9202738"/>
            <a:chOff x="-1464" y="-553"/>
            <a:chExt cx="8688" cy="5641"/>
          </a:xfrm>
        </p:grpSpPr>
        <p:pic>
          <p:nvPicPr>
            <p:cNvPr id="14377" name="Picture 3"/>
            <p:cNvPicPr>
              <a:picLocks noChangeAspect="1" noChangeArrowheads="1"/>
            </p:cNvPicPr>
            <p:nvPr/>
          </p:nvPicPr>
          <p:blipFill>
            <a:blip r:embed="rId2"/>
            <a:srcRect b="4918"/>
            <a:stretch>
              <a:fillRect/>
            </a:stretch>
          </p:blipFill>
          <p:spPr bwMode="auto">
            <a:xfrm>
              <a:off x="-1464" y="-553"/>
              <a:ext cx="8688" cy="56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378" name="Rectangle 4"/>
            <p:cNvSpPr>
              <a:spLocks noChangeArrowheads="1"/>
            </p:cNvSpPr>
            <p:nvPr/>
          </p:nvSpPr>
          <p:spPr bwMode="auto">
            <a:xfrm>
              <a:off x="720" y="528"/>
              <a:ext cx="2640" cy="40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4338" name="Straight Connector 37"/>
          <p:cNvCxnSpPr>
            <a:cxnSpLocks noChangeShapeType="1"/>
          </p:cNvCxnSpPr>
          <p:nvPr/>
        </p:nvCxnSpPr>
        <p:spPr bwMode="auto">
          <a:xfrm flipH="1">
            <a:off x="2133600" y="3657600"/>
            <a:ext cx="320040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813050" y="2101850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3399FF"/>
                </a:solidFill>
              </a:rPr>
              <a:t>SUBTROPICAL</a:t>
            </a:r>
          </a:p>
          <a:p>
            <a:pPr algn="ctr"/>
            <a:r>
              <a:rPr lang="en-US" sz="1800">
                <a:solidFill>
                  <a:srgbClr val="3399FF"/>
                </a:solidFill>
              </a:rPr>
              <a:t>HIGH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813050" y="4495800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3399FF"/>
                </a:solidFill>
              </a:rPr>
              <a:t>SUBTROPICAL</a:t>
            </a:r>
          </a:p>
          <a:p>
            <a:pPr algn="ctr"/>
            <a:r>
              <a:rPr lang="en-US" sz="1800">
                <a:solidFill>
                  <a:srgbClr val="3399FF"/>
                </a:solidFill>
              </a:rPr>
              <a:t>HIGH</a:t>
            </a:r>
          </a:p>
        </p:txBody>
      </p:sp>
      <p:sp>
        <p:nvSpPr>
          <p:cNvPr id="14341" name="Text Box 12"/>
          <p:cNvSpPr txBox="1">
            <a:spLocks noChangeArrowheads="1"/>
          </p:cNvSpPr>
          <p:nvPr/>
        </p:nvSpPr>
        <p:spPr bwMode="auto">
          <a:xfrm>
            <a:off x="2735263" y="0"/>
            <a:ext cx="367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CLIMATIC INFLUENCES</a:t>
            </a:r>
          </a:p>
        </p:txBody>
      </p:sp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3262313" y="344488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Subtropical High</a:t>
            </a: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D. Hardin</a:t>
            </a:r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 flipH="1">
            <a:off x="5029200" y="4645025"/>
            <a:ext cx="838200" cy="3349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 flipH="1">
            <a:off x="5029200" y="2249488"/>
            <a:ext cx="838200" cy="334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248400" y="3352800"/>
            <a:ext cx="381000" cy="533400"/>
            <a:chOff x="3648" y="2136"/>
            <a:chExt cx="240" cy="336"/>
          </a:xfrm>
        </p:grpSpPr>
        <p:sp>
          <p:nvSpPr>
            <p:cNvPr id="14375" name="AutoShape 17"/>
            <p:cNvSpPr>
              <a:spLocks noChangeArrowheads="1"/>
            </p:cNvSpPr>
            <p:nvPr/>
          </p:nvSpPr>
          <p:spPr bwMode="auto">
            <a:xfrm rot="5400000" flipH="1">
              <a:off x="3672" y="2112"/>
              <a:ext cx="19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880 h 21600"/>
                <a:gd name="T14" fmla="*/ 18225 w 21600"/>
                <a:gd name="T15" fmla="*/ 92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3399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3672" y="2256"/>
              <a:ext cx="19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880 h 21600"/>
                <a:gd name="T14" fmla="*/ 18225 w 21600"/>
                <a:gd name="T15" fmla="*/ 92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FF3300"/>
                </a:gs>
                <a:gs pos="100000">
                  <a:srgbClr val="3399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6019800" y="2286000"/>
            <a:ext cx="609600" cy="2667000"/>
            <a:chOff x="3792" y="1440"/>
            <a:chExt cx="384" cy="1680"/>
          </a:xfrm>
        </p:grpSpPr>
        <p:grpSp>
          <p:nvGrpSpPr>
            <p:cNvPr id="14369" name="Group 54"/>
            <p:cNvGrpSpPr>
              <a:grpSpLocks/>
            </p:cNvGrpSpPr>
            <p:nvPr/>
          </p:nvGrpSpPr>
          <p:grpSpPr bwMode="auto">
            <a:xfrm>
              <a:off x="3792" y="1440"/>
              <a:ext cx="384" cy="624"/>
              <a:chOff x="3792" y="1440"/>
              <a:chExt cx="384" cy="624"/>
            </a:xfrm>
          </p:grpSpPr>
          <p:sp>
            <p:nvSpPr>
              <p:cNvPr id="14373" name="AutoShape 8"/>
              <p:cNvSpPr>
                <a:spLocks noChangeArrowheads="1"/>
              </p:cNvSpPr>
              <p:nvPr/>
            </p:nvSpPr>
            <p:spPr bwMode="auto">
              <a:xfrm flipH="1">
                <a:off x="3792" y="1440"/>
                <a:ext cx="336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07 w 21600"/>
                  <a:gd name="T13" fmla="*/ 4275 h 21600"/>
                  <a:gd name="T14" fmla="*/ 19350 w 21600"/>
                  <a:gd name="T15" fmla="*/ 78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4078" y="0"/>
                    </a:lnTo>
                    <a:lnTo>
                      <a:pt x="14078" y="4249"/>
                    </a:lnTo>
                    <a:lnTo>
                      <a:pt x="12427" y="4249"/>
                    </a:lnTo>
                    <a:cubicBezTo>
                      <a:pt x="5564" y="4249"/>
                      <a:pt x="0" y="7790"/>
                      <a:pt x="0" y="12158"/>
                    </a:cubicBezTo>
                    <a:lnTo>
                      <a:pt x="0" y="21600"/>
                    </a:lnTo>
                    <a:lnTo>
                      <a:pt x="3741" y="21600"/>
                    </a:lnTo>
                    <a:lnTo>
                      <a:pt x="3741" y="12158"/>
                    </a:lnTo>
                    <a:cubicBezTo>
                      <a:pt x="3741" y="9811"/>
                      <a:pt x="7630" y="7909"/>
                      <a:pt x="12427" y="7909"/>
                    </a:cubicBezTo>
                    <a:lnTo>
                      <a:pt x="14078" y="7909"/>
                    </a:lnTo>
                    <a:lnTo>
                      <a:pt x="14078" y="12158"/>
                    </a:lnTo>
                    <a:close/>
                  </a:path>
                </a:pathLst>
              </a:cu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4" name="AutoShape 19"/>
              <p:cNvSpPr>
                <a:spLocks noChangeArrowheads="1"/>
              </p:cNvSpPr>
              <p:nvPr/>
            </p:nvSpPr>
            <p:spPr bwMode="auto">
              <a:xfrm flipV="1">
                <a:off x="4032" y="1776"/>
                <a:ext cx="144" cy="288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70" name="Group 55"/>
            <p:cNvGrpSpPr>
              <a:grpSpLocks/>
            </p:cNvGrpSpPr>
            <p:nvPr/>
          </p:nvGrpSpPr>
          <p:grpSpPr bwMode="auto">
            <a:xfrm>
              <a:off x="3792" y="2496"/>
              <a:ext cx="384" cy="624"/>
              <a:chOff x="3792" y="2496"/>
              <a:chExt cx="384" cy="624"/>
            </a:xfrm>
          </p:grpSpPr>
          <p:sp>
            <p:nvSpPr>
              <p:cNvPr id="14371" name="AutoShape 9"/>
              <p:cNvSpPr>
                <a:spLocks noChangeArrowheads="1"/>
              </p:cNvSpPr>
              <p:nvPr/>
            </p:nvSpPr>
            <p:spPr bwMode="auto">
              <a:xfrm flipH="1" flipV="1">
                <a:off x="3792" y="2832"/>
                <a:ext cx="336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07 w 21600"/>
                  <a:gd name="T13" fmla="*/ 4275 h 21600"/>
                  <a:gd name="T14" fmla="*/ 19350 w 21600"/>
                  <a:gd name="T15" fmla="*/ 78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4078" y="0"/>
                    </a:lnTo>
                    <a:lnTo>
                      <a:pt x="14078" y="4249"/>
                    </a:lnTo>
                    <a:lnTo>
                      <a:pt x="12427" y="4249"/>
                    </a:lnTo>
                    <a:cubicBezTo>
                      <a:pt x="5564" y="4249"/>
                      <a:pt x="0" y="7790"/>
                      <a:pt x="0" y="12158"/>
                    </a:cubicBezTo>
                    <a:lnTo>
                      <a:pt x="0" y="21600"/>
                    </a:lnTo>
                    <a:lnTo>
                      <a:pt x="3741" y="21600"/>
                    </a:lnTo>
                    <a:lnTo>
                      <a:pt x="3741" y="12158"/>
                    </a:lnTo>
                    <a:cubicBezTo>
                      <a:pt x="3741" y="9811"/>
                      <a:pt x="7630" y="7909"/>
                      <a:pt x="12427" y="7909"/>
                    </a:cubicBezTo>
                    <a:lnTo>
                      <a:pt x="14078" y="7909"/>
                    </a:lnTo>
                    <a:lnTo>
                      <a:pt x="14078" y="12158"/>
                    </a:lnTo>
                    <a:close/>
                  </a:path>
                </a:pathLst>
              </a:cu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72" name="AutoShape 20"/>
              <p:cNvSpPr>
                <a:spLocks noChangeArrowheads="1"/>
              </p:cNvSpPr>
              <p:nvPr/>
            </p:nvSpPr>
            <p:spPr bwMode="auto">
              <a:xfrm>
                <a:off x="4032" y="2496"/>
                <a:ext cx="144" cy="288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5257800" y="3505200"/>
            <a:ext cx="838200" cy="228600"/>
          </a:xfrm>
          <a:custGeom>
            <a:avLst/>
            <a:gdLst>
              <a:gd name="T0" fmla="*/ 584295 w 21600"/>
              <a:gd name="T1" fmla="*/ 0 h 21600"/>
              <a:gd name="T2" fmla="*/ 0 w 21600"/>
              <a:gd name="T3" fmla="*/ 0 h 21600"/>
              <a:gd name="T4" fmla="*/ 584295 w 21600"/>
              <a:gd name="T5" fmla="*/ 1228 h 21600"/>
              <a:gd name="T6" fmla="*/ 758959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5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1295400" y="3352800"/>
            <a:ext cx="3711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FF3300"/>
                </a:solidFill>
              </a:rPr>
              <a:t>EQUATORIAL LOW</a:t>
            </a:r>
          </a:p>
          <a:p>
            <a:pPr algn="ctr"/>
            <a:r>
              <a:rPr lang="en-US" sz="1800" u="sng">
                <a:solidFill>
                  <a:srgbClr val="FF3300"/>
                </a:solidFill>
              </a:rPr>
              <a:t>I</a:t>
            </a:r>
            <a:r>
              <a:rPr lang="en-US" sz="1800">
                <a:solidFill>
                  <a:srgbClr val="FF3300"/>
                </a:solidFill>
              </a:rPr>
              <a:t>nter</a:t>
            </a:r>
            <a:r>
              <a:rPr lang="en-US" sz="1800" u="sng">
                <a:solidFill>
                  <a:srgbClr val="FF3300"/>
                </a:solidFill>
              </a:rPr>
              <a:t>T</a:t>
            </a:r>
            <a:r>
              <a:rPr lang="en-US" sz="1800">
                <a:solidFill>
                  <a:srgbClr val="FF3300"/>
                </a:solidFill>
              </a:rPr>
              <a:t>ropical </a:t>
            </a:r>
            <a:r>
              <a:rPr lang="en-US" sz="1800" u="sng">
                <a:solidFill>
                  <a:srgbClr val="FF3300"/>
                </a:solidFill>
              </a:rPr>
              <a:t>C</a:t>
            </a:r>
            <a:r>
              <a:rPr lang="en-US" sz="1800">
                <a:solidFill>
                  <a:srgbClr val="FF3300"/>
                </a:solidFill>
              </a:rPr>
              <a:t>onvergence </a:t>
            </a:r>
            <a:r>
              <a:rPr lang="en-US" sz="1800" u="sng">
                <a:solidFill>
                  <a:srgbClr val="FF3300"/>
                </a:solidFill>
              </a:rPr>
              <a:t>Z</a:t>
            </a:r>
            <a:r>
              <a:rPr lang="en-US" sz="1800">
                <a:solidFill>
                  <a:srgbClr val="FF3300"/>
                </a:solidFill>
              </a:rPr>
              <a:t>one</a:t>
            </a:r>
          </a:p>
        </p:txBody>
      </p:sp>
      <p:sp>
        <p:nvSpPr>
          <p:cNvPr id="53298" name="Text Box 50"/>
          <p:cNvSpPr txBox="1">
            <a:spLocks noChangeArrowheads="1"/>
          </p:cNvSpPr>
          <p:nvPr/>
        </p:nvSpPr>
        <p:spPr bwMode="auto">
          <a:xfrm>
            <a:off x="4551363" y="4521200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399FF"/>
                </a:solidFill>
              </a:rPr>
              <a:t>H</a:t>
            </a:r>
          </a:p>
        </p:txBody>
      </p:sp>
      <p:sp>
        <p:nvSpPr>
          <p:cNvPr id="53299" name="Text Box 51"/>
          <p:cNvSpPr txBox="1">
            <a:spLocks noChangeArrowheads="1"/>
          </p:cNvSpPr>
          <p:nvPr/>
        </p:nvSpPr>
        <p:spPr bwMode="auto">
          <a:xfrm>
            <a:off x="4551363" y="2127250"/>
            <a:ext cx="477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3399FF"/>
                </a:solidFill>
              </a:rPr>
              <a:t>H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410200" y="3414713"/>
            <a:ext cx="571500" cy="471487"/>
            <a:chOff x="3408" y="2160"/>
            <a:chExt cx="360" cy="297"/>
          </a:xfrm>
        </p:grpSpPr>
        <p:sp>
          <p:nvSpPr>
            <p:cNvPr id="14367" name="Rectangle 38" descr="Dashed horizontal"/>
            <p:cNvSpPr>
              <a:spLocks noChangeArrowheads="1"/>
            </p:cNvSpPr>
            <p:nvPr/>
          </p:nvSpPr>
          <p:spPr bwMode="auto">
            <a:xfrm>
              <a:off x="3408" y="2160"/>
              <a:ext cx="144" cy="288"/>
            </a:xfrm>
            <a:prstGeom prst="rect">
              <a:avLst/>
            </a:prstGeom>
            <a:pattFill prst="dashHorz">
              <a:fgClr>
                <a:srgbClr val="3399FF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Freeform 25"/>
            <p:cNvSpPr>
              <a:spLocks/>
            </p:cNvSpPr>
            <p:nvPr/>
          </p:nvSpPr>
          <p:spPr bwMode="auto">
            <a:xfrm>
              <a:off x="3504" y="2160"/>
              <a:ext cx="264" cy="297"/>
            </a:xfrm>
            <a:custGeom>
              <a:avLst/>
              <a:gdLst>
                <a:gd name="T0" fmla="*/ 101 w 264"/>
                <a:gd name="T1" fmla="*/ 192 h 297"/>
                <a:gd name="T2" fmla="*/ 480 w 264"/>
                <a:gd name="T3" fmla="*/ 192 h 297"/>
                <a:gd name="T4" fmla="*/ 455 w 264"/>
                <a:gd name="T5" fmla="*/ 137 h 297"/>
                <a:gd name="T6" fmla="*/ 404 w 264"/>
                <a:gd name="T7" fmla="*/ 110 h 297"/>
                <a:gd name="T8" fmla="*/ 379 w 264"/>
                <a:gd name="T9" fmla="*/ 55 h 297"/>
                <a:gd name="T10" fmla="*/ 278 w 264"/>
                <a:gd name="T11" fmla="*/ 27 h 297"/>
                <a:gd name="T12" fmla="*/ 202 w 264"/>
                <a:gd name="T13" fmla="*/ 0 h 297"/>
                <a:gd name="T14" fmla="*/ 177 w 264"/>
                <a:gd name="T15" fmla="*/ 55 h 297"/>
                <a:gd name="T16" fmla="*/ 126 w 264"/>
                <a:gd name="T17" fmla="*/ 55 h 297"/>
                <a:gd name="T18" fmla="*/ 76 w 264"/>
                <a:gd name="T19" fmla="*/ 110 h 297"/>
                <a:gd name="T20" fmla="*/ 0 w 264"/>
                <a:gd name="T21" fmla="*/ 192 h 2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4"/>
                <a:gd name="T34" fmla="*/ 0 h 297"/>
                <a:gd name="T35" fmla="*/ 912 w 264"/>
                <a:gd name="T36" fmla="*/ 336 h 2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4" h="297">
                  <a:moveTo>
                    <a:pt x="4" y="42"/>
                  </a:moveTo>
                  <a:lnTo>
                    <a:pt x="6" y="285"/>
                  </a:lnTo>
                  <a:lnTo>
                    <a:pt x="42" y="297"/>
                  </a:lnTo>
                  <a:lnTo>
                    <a:pt x="81" y="279"/>
                  </a:lnTo>
                  <a:lnTo>
                    <a:pt x="96" y="234"/>
                  </a:lnTo>
                  <a:lnTo>
                    <a:pt x="135" y="231"/>
                  </a:lnTo>
                  <a:lnTo>
                    <a:pt x="165" y="213"/>
                  </a:lnTo>
                  <a:lnTo>
                    <a:pt x="195" y="183"/>
                  </a:lnTo>
                  <a:lnTo>
                    <a:pt x="252" y="168"/>
                  </a:lnTo>
                  <a:lnTo>
                    <a:pt x="264" y="141"/>
                  </a:lnTo>
                  <a:lnTo>
                    <a:pt x="249" y="102"/>
                  </a:lnTo>
                  <a:lnTo>
                    <a:pt x="198" y="87"/>
                  </a:lnTo>
                  <a:lnTo>
                    <a:pt x="159" y="63"/>
                  </a:lnTo>
                  <a:lnTo>
                    <a:pt x="129" y="45"/>
                  </a:lnTo>
                  <a:lnTo>
                    <a:pt x="93" y="51"/>
                  </a:lnTo>
                  <a:lnTo>
                    <a:pt x="72" y="12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4902200" y="3382963"/>
            <a:ext cx="431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8473" name="AutoShape 41"/>
          <p:cNvSpPr>
            <a:spLocks noChangeArrowheads="1"/>
          </p:cNvSpPr>
          <p:nvPr/>
        </p:nvSpPr>
        <p:spPr bwMode="auto">
          <a:xfrm rot="4442472">
            <a:off x="5076825" y="2924175"/>
            <a:ext cx="685800" cy="17145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4" name="AutoShape 42"/>
          <p:cNvSpPr>
            <a:spLocks noChangeArrowheads="1"/>
          </p:cNvSpPr>
          <p:nvPr/>
        </p:nvSpPr>
        <p:spPr bwMode="auto">
          <a:xfrm rot="17157528" flipV="1">
            <a:off x="5067300" y="4217988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5" name="Text Box 43"/>
          <p:cNvSpPr txBox="1">
            <a:spLocks noChangeArrowheads="1"/>
          </p:cNvSpPr>
          <p:nvPr/>
        </p:nvSpPr>
        <p:spPr bwMode="auto">
          <a:xfrm>
            <a:off x="5599113" y="2682875"/>
            <a:ext cx="765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Hadley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Cell</a:t>
            </a:r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5599113" y="3990975"/>
            <a:ext cx="765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Hadley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Cell</a:t>
            </a:r>
          </a:p>
        </p:txBody>
      </p:sp>
      <p:cxnSp>
        <p:nvCxnSpPr>
          <p:cNvPr id="14358" name="Straight Connector 39"/>
          <p:cNvCxnSpPr>
            <a:cxnSpLocks noChangeShapeType="1"/>
          </p:cNvCxnSpPr>
          <p:nvPr/>
        </p:nvCxnSpPr>
        <p:spPr bwMode="auto">
          <a:xfrm flipH="1">
            <a:off x="2057400" y="4419600"/>
            <a:ext cx="320040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sysDash"/>
            <a:round/>
            <a:headEnd/>
            <a:tailEnd/>
          </a:ln>
        </p:spPr>
      </p:cxnSp>
      <p:cxnSp>
        <p:nvCxnSpPr>
          <p:cNvPr id="14359" name="Straight Connector 40"/>
          <p:cNvCxnSpPr>
            <a:cxnSpLocks noChangeShapeType="1"/>
          </p:cNvCxnSpPr>
          <p:nvPr/>
        </p:nvCxnSpPr>
        <p:spPr bwMode="auto">
          <a:xfrm flipH="1">
            <a:off x="2057400" y="2895600"/>
            <a:ext cx="312420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sysDash"/>
            <a:round/>
            <a:headEnd/>
            <a:tailEnd/>
          </a:ln>
        </p:spPr>
      </p:cxnSp>
      <p:sp>
        <p:nvSpPr>
          <p:cNvPr id="14360" name="Text Box 39"/>
          <p:cNvSpPr txBox="1">
            <a:spLocks noChangeArrowheads="1"/>
          </p:cNvSpPr>
          <p:nvPr/>
        </p:nvSpPr>
        <p:spPr bwMode="auto">
          <a:xfrm>
            <a:off x="1193800" y="2727325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23½° N</a:t>
            </a:r>
          </a:p>
        </p:txBody>
      </p:sp>
      <p:sp>
        <p:nvSpPr>
          <p:cNvPr id="14361" name="Text Box 40"/>
          <p:cNvSpPr txBox="1">
            <a:spLocks noChangeArrowheads="1"/>
          </p:cNvSpPr>
          <p:nvPr/>
        </p:nvSpPr>
        <p:spPr bwMode="auto">
          <a:xfrm>
            <a:off x="1204913" y="423545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23½° S</a:t>
            </a:r>
          </a:p>
        </p:txBody>
      </p:sp>
      <p:sp>
        <p:nvSpPr>
          <p:cNvPr id="14362" name="Text Box 41"/>
          <p:cNvSpPr txBox="1">
            <a:spLocks noChangeArrowheads="1"/>
          </p:cNvSpPr>
          <p:nvPr/>
        </p:nvSpPr>
        <p:spPr bwMode="auto">
          <a:xfrm>
            <a:off x="1679575" y="3473450"/>
            <a:ext cx="377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0°</a:t>
            </a:r>
          </a:p>
        </p:txBody>
      </p:sp>
      <p:sp>
        <p:nvSpPr>
          <p:cNvPr id="14363" name="Text Box 42"/>
          <p:cNvSpPr txBox="1">
            <a:spLocks noChangeArrowheads="1"/>
          </p:cNvSpPr>
          <p:nvPr/>
        </p:nvSpPr>
        <p:spPr bwMode="auto">
          <a:xfrm>
            <a:off x="1203325" y="2940050"/>
            <a:ext cx="1798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Tropic of Cancer</a:t>
            </a:r>
          </a:p>
        </p:txBody>
      </p:sp>
      <p:sp>
        <p:nvSpPr>
          <p:cNvPr id="14364" name="Text Box 43"/>
          <p:cNvSpPr txBox="1">
            <a:spLocks noChangeArrowheads="1"/>
          </p:cNvSpPr>
          <p:nvPr/>
        </p:nvSpPr>
        <p:spPr bwMode="auto">
          <a:xfrm>
            <a:off x="1203325" y="4006850"/>
            <a:ext cx="2070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Tropic of Capricorn</a:t>
            </a:r>
          </a:p>
        </p:txBody>
      </p:sp>
      <p:sp>
        <p:nvSpPr>
          <p:cNvPr id="14365" name="Text Box 44"/>
          <p:cNvSpPr txBox="1">
            <a:spLocks noChangeArrowheads="1"/>
          </p:cNvSpPr>
          <p:nvPr/>
        </p:nvSpPr>
        <p:spPr bwMode="auto">
          <a:xfrm>
            <a:off x="1817688" y="2254250"/>
            <a:ext cx="862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≈ 30° N</a:t>
            </a:r>
          </a:p>
        </p:txBody>
      </p:sp>
      <p:sp>
        <p:nvSpPr>
          <p:cNvPr id="14366" name="Text Box 45"/>
          <p:cNvSpPr txBox="1">
            <a:spLocks noChangeArrowheads="1"/>
          </p:cNvSpPr>
          <p:nvPr/>
        </p:nvSpPr>
        <p:spPr bwMode="auto">
          <a:xfrm>
            <a:off x="1828800" y="4648200"/>
            <a:ext cx="85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≈ 30° 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5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5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/>
      <p:bldP spid="53259" grpId="0"/>
      <p:bldP spid="53254" grpId="0" animBg="1"/>
      <p:bldP spid="53255" grpId="0" animBg="1"/>
      <p:bldP spid="18454" grpId="0" animBg="1"/>
      <p:bldP spid="18455" grpId="0"/>
      <p:bldP spid="53298" grpId="0"/>
      <p:bldP spid="53299" grpId="0"/>
      <p:bldP spid="18472" grpId="0"/>
      <p:bldP spid="18473" grpId="0" animBg="1"/>
      <p:bldP spid="18474" grpId="0" animBg="1"/>
      <p:bldP spid="18475" grpId="0"/>
      <p:bldP spid="184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NAfrv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557213"/>
            <a:ext cx="81153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Oval 3"/>
          <p:cNvSpPr>
            <a:spLocks noChangeArrowheads="1"/>
          </p:cNvSpPr>
          <p:nvPr/>
        </p:nvSpPr>
        <p:spPr bwMode="auto">
          <a:xfrm>
            <a:off x="4495800" y="1392238"/>
            <a:ext cx="841375" cy="401637"/>
          </a:xfrm>
          <a:custGeom>
            <a:avLst/>
            <a:gdLst>
              <a:gd name="T0" fmla="*/ 587 w 841998"/>
              <a:gd name="T1" fmla="*/ 208609 h 402194"/>
              <a:gd name="T2" fmla="*/ 200077 w 841998"/>
              <a:gd name="T3" fmla="*/ 139258 h 402194"/>
              <a:gd name="T4" fmla="*/ 429961 w 841998"/>
              <a:gd name="T5" fmla="*/ 4838 h 402194"/>
              <a:gd name="T6" fmla="*/ 744607 w 841998"/>
              <a:gd name="T7" fmla="*/ 46792 h 402194"/>
              <a:gd name="T8" fmla="*/ 838787 w 841998"/>
              <a:gd name="T9" fmla="*/ 208609 h 402194"/>
              <a:gd name="T10" fmla="*/ 693236 w 841998"/>
              <a:gd name="T11" fmla="*/ 355017 h 402194"/>
              <a:gd name="T12" fmla="*/ 471057 w 841998"/>
              <a:gd name="T13" fmla="*/ 402106 h 402194"/>
              <a:gd name="T14" fmla="*/ 148705 w 841998"/>
              <a:gd name="T15" fmla="*/ 344742 h 402194"/>
              <a:gd name="T16" fmla="*/ 587 w 841998"/>
              <a:gd name="T17" fmla="*/ 208609 h 4021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41998" h="402194">
                <a:moveTo>
                  <a:pt x="587" y="208609"/>
                </a:moveTo>
                <a:cubicBezTo>
                  <a:pt x="9149" y="174362"/>
                  <a:pt x="130227" y="164658"/>
                  <a:pt x="200077" y="139258"/>
                </a:cubicBezTo>
                <a:cubicBezTo>
                  <a:pt x="269927" y="113858"/>
                  <a:pt x="339206" y="20249"/>
                  <a:pt x="429961" y="4838"/>
                </a:cubicBezTo>
                <a:cubicBezTo>
                  <a:pt x="520716" y="-10573"/>
                  <a:pt x="676469" y="12830"/>
                  <a:pt x="744607" y="46792"/>
                </a:cubicBezTo>
                <a:cubicBezTo>
                  <a:pt x="812745" y="80754"/>
                  <a:pt x="854198" y="160663"/>
                  <a:pt x="838787" y="208609"/>
                </a:cubicBezTo>
                <a:cubicBezTo>
                  <a:pt x="823376" y="256555"/>
                  <a:pt x="763086" y="329617"/>
                  <a:pt x="693236" y="355017"/>
                </a:cubicBezTo>
                <a:cubicBezTo>
                  <a:pt x="623386" y="380417"/>
                  <a:pt x="561812" y="403818"/>
                  <a:pt x="471057" y="402106"/>
                </a:cubicBezTo>
                <a:cubicBezTo>
                  <a:pt x="380302" y="400394"/>
                  <a:pt x="218555" y="370142"/>
                  <a:pt x="148705" y="344742"/>
                </a:cubicBezTo>
                <a:cubicBezTo>
                  <a:pt x="78855" y="319342"/>
                  <a:pt x="-7975" y="242856"/>
                  <a:pt x="587" y="208609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065891">
            <a:off x="5184775" y="1712913"/>
            <a:ext cx="331788" cy="750887"/>
          </a:xfrm>
          <a:custGeom>
            <a:avLst/>
            <a:gdLst>
              <a:gd name="T0" fmla="*/ 16896 w 331117"/>
              <a:gd name="T1" fmla="*/ 419234 h 752227"/>
              <a:gd name="T2" fmla="*/ 136911 w 331117"/>
              <a:gd name="T3" fmla="*/ 17226 h 752227"/>
              <a:gd name="T4" fmla="*/ 319349 w 331117"/>
              <a:gd name="T5" fmla="*/ 108173 h 752227"/>
              <a:gd name="T6" fmla="*/ 298058 w 331117"/>
              <a:gd name="T7" fmla="*/ 343336 h 752227"/>
              <a:gd name="T8" fmla="*/ 132636 w 331117"/>
              <a:gd name="T9" fmla="*/ 738315 h 752227"/>
              <a:gd name="T10" fmla="*/ 14231 w 331117"/>
              <a:gd name="T11" fmla="*/ 637472 h 752227"/>
              <a:gd name="T12" fmla="*/ 16896 w 331117"/>
              <a:gd name="T13" fmla="*/ 419234 h 752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31117" h="752227">
                <a:moveTo>
                  <a:pt x="16896" y="419234"/>
                </a:moveTo>
                <a:cubicBezTo>
                  <a:pt x="37343" y="315860"/>
                  <a:pt x="86502" y="69069"/>
                  <a:pt x="136911" y="17226"/>
                </a:cubicBezTo>
                <a:cubicBezTo>
                  <a:pt x="187320" y="-34617"/>
                  <a:pt x="288312" y="40776"/>
                  <a:pt x="319349" y="108173"/>
                </a:cubicBezTo>
                <a:cubicBezTo>
                  <a:pt x="350387" y="175570"/>
                  <a:pt x="311761" y="245690"/>
                  <a:pt x="298058" y="343336"/>
                </a:cubicBezTo>
                <a:cubicBezTo>
                  <a:pt x="284355" y="440982"/>
                  <a:pt x="179940" y="689292"/>
                  <a:pt x="132636" y="738315"/>
                </a:cubicBezTo>
                <a:cubicBezTo>
                  <a:pt x="85332" y="787338"/>
                  <a:pt x="35088" y="695544"/>
                  <a:pt x="14231" y="637472"/>
                </a:cubicBezTo>
                <a:cubicBezTo>
                  <a:pt x="-6626" y="579400"/>
                  <a:pt x="-3551" y="522608"/>
                  <a:pt x="16896" y="419234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2133600" y="5562600"/>
            <a:ext cx="1066800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3533775" y="457200"/>
            <a:ext cx="21050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BIOMES</a:t>
            </a:r>
          </a:p>
        </p:txBody>
      </p:sp>
      <p:sp>
        <p:nvSpPr>
          <p:cNvPr id="31751" name="Freeform 7"/>
          <p:cNvSpPr>
            <a:spLocks/>
          </p:cNvSpPr>
          <p:nvPr/>
        </p:nvSpPr>
        <p:spPr bwMode="auto">
          <a:xfrm>
            <a:off x="6242050" y="1828800"/>
            <a:ext cx="1352550" cy="966788"/>
          </a:xfrm>
          <a:custGeom>
            <a:avLst/>
            <a:gdLst/>
            <a:ahLst/>
            <a:cxnLst>
              <a:cxn ang="0">
                <a:pos x="0" y="150"/>
              </a:cxn>
              <a:cxn ang="0">
                <a:pos x="58" y="75"/>
              </a:cxn>
              <a:cxn ang="0">
                <a:pos x="259" y="67"/>
              </a:cxn>
              <a:cxn ang="0">
                <a:pos x="409" y="0"/>
              </a:cxn>
              <a:cxn ang="0">
                <a:pos x="484" y="0"/>
              </a:cxn>
              <a:cxn ang="0">
                <a:pos x="542" y="8"/>
              </a:cxn>
              <a:cxn ang="0">
                <a:pos x="609" y="67"/>
              </a:cxn>
              <a:cxn ang="0">
                <a:pos x="659" y="83"/>
              </a:cxn>
              <a:cxn ang="0">
                <a:pos x="759" y="134"/>
              </a:cxn>
              <a:cxn ang="0">
                <a:pos x="818" y="217"/>
              </a:cxn>
              <a:cxn ang="0">
                <a:pos x="843" y="242"/>
              </a:cxn>
              <a:cxn ang="0">
                <a:pos x="810" y="484"/>
              </a:cxn>
              <a:cxn ang="0">
                <a:pos x="793" y="559"/>
              </a:cxn>
              <a:cxn ang="0">
                <a:pos x="684" y="609"/>
              </a:cxn>
              <a:cxn ang="0">
                <a:pos x="542" y="601"/>
              </a:cxn>
              <a:cxn ang="0">
                <a:pos x="467" y="568"/>
              </a:cxn>
              <a:cxn ang="0">
                <a:pos x="409" y="551"/>
              </a:cxn>
              <a:cxn ang="0">
                <a:pos x="367" y="509"/>
              </a:cxn>
              <a:cxn ang="0">
                <a:pos x="350" y="484"/>
              </a:cxn>
              <a:cxn ang="0">
                <a:pos x="275" y="451"/>
              </a:cxn>
              <a:cxn ang="0">
                <a:pos x="209" y="401"/>
              </a:cxn>
              <a:cxn ang="0">
                <a:pos x="167" y="359"/>
              </a:cxn>
              <a:cxn ang="0">
                <a:pos x="75" y="284"/>
              </a:cxn>
              <a:cxn ang="0">
                <a:pos x="25" y="217"/>
              </a:cxn>
              <a:cxn ang="0">
                <a:pos x="0" y="150"/>
              </a:cxn>
            </a:cxnLst>
            <a:rect l="0" t="0" r="r" b="b"/>
            <a:pathLst>
              <a:path w="852" h="609">
                <a:moveTo>
                  <a:pt x="0" y="150"/>
                </a:moveTo>
                <a:cubicBezTo>
                  <a:pt x="39" y="90"/>
                  <a:pt x="19" y="114"/>
                  <a:pt x="58" y="75"/>
                </a:cubicBezTo>
                <a:cubicBezTo>
                  <a:pt x="129" y="83"/>
                  <a:pt x="189" y="80"/>
                  <a:pt x="259" y="67"/>
                </a:cubicBezTo>
                <a:cubicBezTo>
                  <a:pt x="308" y="34"/>
                  <a:pt x="353" y="18"/>
                  <a:pt x="409" y="0"/>
                </a:cubicBezTo>
                <a:cubicBezTo>
                  <a:pt x="465" y="18"/>
                  <a:pt x="396" y="0"/>
                  <a:pt x="484" y="0"/>
                </a:cubicBezTo>
                <a:cubicBezTo>
                  <a:pt x="504" y="0"/>
                  <a:pt x="523" y="5"/>
                  <a:pt x="542" y="8"/>
                </a:cubicBezTo>
                <a:cubicBezTo>
                  <a:pt x="584" y="23"/>
                  <a:pt x="574" y="48"/>
                  <a:pt x="609" y="67"/>
                </a:cubicBezTo>
                <a:cubicBezTo>
                  <a:pt x="624" y="75"/>
                  <a:pt x="659" y="83"/>
                  <a:pt x="659" y="83"/>
                </a:cubicBezTo>
                <a:cubicBezTo>
                  <a:pt x="689" y="104"/>
                  <a:pt x="724" y="122"/>
                  <a:pt x="759" y="134"/>
                </a:cubicBezTo>
                <a:cubicBezTo>
                  <a:pt x="774" y="175"/>
                  <a:pt x="772" y="202"/>
                  <a:pt x="818" y="217"/>
                </a:cubicBezTo>
                <a:cubicBezTo>
                  <a:pt x="826" y="225"/>
                  <a:pt x="842" y="230"/>
                  <a:pt x="843" y="242"/>
                </a:cubicBezTo>
                <a:cubicBezTo>
                  <a:pt x="852" y="331"/>
                  <a:pt x="836" y="403"/>
                  <a:pt x="810" y="484"/>
                </a:cubicBezTo>
                <a:cubicBezTo>
                  <a:pt x="802" y="508"/>
                  <a:pt x="811" y="541"/>
                  <a:pt x="793" y="559"/>
                </a:cubicBezTo>
                <a:cubicBezTo>
                  <a:pt x="760" y="593"/>
                  <a:pt x="727" y="599"/>
                  <a:pt x="684" y="609"/>
                </a:cubicBezTo>
                <a:cubicBezTo>
                  <a:pt x="637" y="606"/>
                  <a:pt x="589" y="606"/>
                  <a:pt x="542" y="601"/>
                </a:cubicBezTo>
                <a:cubicBezTo>
                  <a:pt x="513" y="598"/>
                  <a:pt x="492" y="579"/>
                  <a:pt x="467" y="568"/>
                </a:cubicBezTo>
                <a:cubicBezTo>
                  <a:pt x="448" y="560"/>
                  <a:pt x="428" y="557"/>
                  <a:pt x="409" y="551"/>
                </a:cubicBezTo>
                <a:cubicBezTo>
                  <a:pt x="364" y="484"/>
                  <a:pt x="423" y="565"/>
                  <a:pt x="367" y="509"/>
                </a:cubicBezTo>
                <a:cubicBezTo>
                  <a:pt x="360" y="502"/>
                  <a:pt x="358" y="490"/>
                  <a:pt x="350" y="484"/>
                </a:cubicBezTo>
                <a:cubicBezTo>
                  <a:pt x="332" y="470"/>
                  <a:pt x="296" y="465"/>
                  <a:pt x="275" y="451"/>
                </a:cubicBezTo>
                <a:cubicBezTo>
                  <a:pt x="256" y="421"/>
                  <a:pt x="242" y="412"/>
                  <a:pt x="209" y="401"/>
                </a:cubicBezTo>
                <a:cubicBezTo>
                  <a:pt x="178" y="355"/>
                  <a:pt x="209" y="394"/>
                  <a:pt x="167" y="359"/>
                </a:cubicBezTo>
                <a:cubicBezTo>
                  <a:pt x="131" y="329"/>
                  <a:pt x="122" y="299"/>
                  <a:pt x="75" y="284"/>
                </a:cubicBezTo>
                <a:cubicBezTo>
                  <a:pt x="64" y="251"/>
                  <a:pt x="54" y="237"/>
                  <a:pt x="25" y="217"/>
                </a:cubicBezTo>
                <a:cubicBezTo>
                  <a:pt x="10" y="170"/>
                  <a:pt x="44" y="180"/>
                  <a:pt x="0" y="150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752" name="Freeform 8"/>
          <p:cNvSpPr>
            <a:spLocks/>
          </p:cNvSpPr>
          <p:nvPr/>
        </p:nvSpPr>
        <p:spPr bwMode="auto">
          <a:xfrm>
            <a:off x="6400800" y="1985963"/>
            <a:ext cx="1068388" cy="769937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134" y="26"/>
              </a:cxn>
              <a:cxn ang="0">
                <a:pos x="384" y="43"/>
              </a:cxn>
              <a:cxn ang="0">
                <a:pos x="434" y="76"/>
              </a:cxn>
              <a:cxn ang="0">
                <a:pos x="442" y="101"/>
              </a:cxn>
              <a:cxn ang="0">
                <a:pos x="476" y="176"/>
              </a:cxn>
              <a:cxn ang="0">
                <a:pos x="551" y="202"/>
              </a:cxn>
              <a:cxn ang="0">
                <a:pos x="618" y="118"/>
              </a:cxn>
              <a:cxn ang="0">
                <a:pos x="668" y="218"/>
              </a:cxn>
              <a:cxn ang="0">
                <a:pos x="618" y="352"/>
              </a:cxn>
              <a:cxn ang="0">
                <a:pos x="576" y="385"/>
              </a:cxn>
              <a:cxn ang="0">
                <a:pos x="534" y="435"/>
              </a:cxn>
              <a:cxn ang="0">
                <a:pos x="476" y="485"/>
              </a:cxn>
              <a:cxn ang="0">
                <a:pos x="351" y="419"/>
              </a:cxn>
              <a:cxn ang="0">
                <a:pos x="275" y="377"/>
              </a:cxn>
              <a:cxn ang="0">
                <a:pos x="250" y="360"/>
              </a:cxn>
              <a:cxn ang="0">
                <a:pos x="200" y="302"/>
              </a:cxn>
              <a:cxn ang="0">
                <a:pos x="175" y="185"/>
              </a:cxn>
              <a:cxn ang="0">
                <a:pos x="100" y="176"/>
              </a:cxn>
              <a:cxn ang="0">
                <a:pos x="50" y="151"/>
              </a:cxn>
              <a:cxn ang="0">
                <a:pos x="33" y="101"/>
              </a:cxn>
              <a:cxn ang="0">
                <a:pos x="0" y="60"/>
              </a:cxn>
            </a:cxnLst>
            <a:rect l="0" t="0" r="r" b="b"/>
            <a:pathLst>
              <a:path w="673" h="485">
                <a:moveTo>
                  <a:pt x="0" y="60"/>
                </a:moveTo>
                <a:cubicBezTo>
                  <a:pt x="66" y="36"/>
                  <a:pt x="39" y="36"/>
                  <a:pt x="134" y="26"/>
                </a:cubicBezTo>
                <a:cubicBezTo>
                  <a:pt x="214" y="0"/>
                  <a:pt x="305" y="18"/>
                  <a:pt x="384" y="43"/>
                </a:cubicBezTo>
                <a:cubicBezTo>
                  <a:pt x="401" y="54"/>
                  <a:pt x="417" y="65"/>
                  <a:pt x="434" y="76"/>
                </a:cubicBezTo>
                <a:cubicBezTo>
                  <a:pt x="441" y="81"/>
                  <a:pt x="439" y="93"/>
                  <a:pt x="442" y="101"/>
                </a:cubicBezTo>
                <a:cubicBezTo>
                  <a:pt x="452" y="129"/>
                  <a:pt x="459" y="151"/>
                  <a:pt x="476" y="176"/>
                </a:cubicBezTo>
                <a:cubicBezTo>
                  <a:pt x="491" y="224"/>
                  <a:pt x="505" y="211"/>
                  <a:pt x="551" y="202"/>
                </a:cubicBezTo>
                <a:cubicBezTo>
                  <a:pt x="564" y="136"/>
                  <a:pt x="556" y="138"/>
                  <a:pt x="618" y="118"/>
                </a:cubicBezTo>
                <a:cubicBezTo>
                  <a:pt x="638" y="149"/>
                  <a:pt x="656" y="184"/>
                  <a:pt x="668" y="218"/>
                </a:cubicBezTo>
                <a:cubicBezTo>
                  <a:pt x="661" y="294"/>
                  <a:pt x="673" y="315"/>
                  <a:pt x="618" y="352"/>
                </a:cubicBezTo>
                <a:cubicBezTo>
                  <a:pt x="569" y="424"/>
                  <a:pt x="634" y="339"/>
                  <a:pt x="576" y="385"/>
                </a:cubicBezTo>
                <a:cubicBezTo>
                  <a:pt x="559" y="398"/>
                  <a:pt x="549" y="420"/>
                  <a:pt x="534" y="435"/>
                </a:cubicBezTo>
                <a:cubicBezTo>
                  <a:pt x="523" y="469"/>
                  <a:pt x="509" y="474"/>
                  <a:pt x="476" y="485"/>
                </a:cubicBezTo>
                <a:cubicBezTo>
                  <a:pt x="445" y="440"/>
                  <a:pt x="402" y="431"/>
                  <a:pt x="351" y="419"/>
                </a:cubicBezTo>
                <a:cubicBezTo>
                  <a:pt x="294" y="380"/>
                  <a:pt x="320" y="391"/>
                  <a:pt x="275" y="377"/>
                </a:cubicBezTo>
                <a:cubicBezTo>
                  <a:pt x="267" y="371"/>
                  <a:pt x="256" y="368"/>
                  <a:pt x="250" y="360"/>
                </a:cubicBezTo>
                <a:cubicBezTo>
                  <a:pt x="227" y="330"/>
                  <a:pt x="249" y="318"/>
                  <a:pt x="200" y="302"/>
                </a:cubicBezTo>
                <a:cubicBezTo>
                  <a:pt x="179" y="268"/>
                  <a:pt x="201" y="216"/>
                  <a:pt x="175" y="185"/>
                </a:cubicBezTo>
                <a:cubicBezTo>
                  <a:pt x="159" y="166"/>
                  <a:pt x="125" y="179"/>
                  <a:pt x="100" y="176"/>
                </a:cubicBezTo>
                <a:cubicBezTo>
                  <a:pt x="83" y="171"/>
                  <a:pt x="62" y="167"/>
                  <a:pt x="50" y="151"/>
                </a:cubicBezTo>
                <a:cubicBezTo>
                  <a:pt x="39" y="137"/>
                  <a:pt x="42" y="116"/>
                  <a:pt x="33" y="101"/>
                </a:cubicBezTo>
                <a:cubicBezTo>
                  <a:pt x="24" y="86"/>
                  <a:pt x="11" y="74"/>
                  <a:pt x="0" y="60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  <p:bldP spid="75783" grpId="0" animBg="1"/>
      <p:bldP spid="31751" grpId="0" animBg="1"/>
      <p:bldP spid="317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/>
          <p:cNvSpPr txBox="1">
            <a:spLocks noChangeArrowheads="1"/>
          </p:cNvSpPr>
          <p:nvPr/>
        </p:nvSpPr>
        <p:spPr bwMode="auto">
          <a:xfrm>
            <a:off x="4056063" y="311150"/>
            <a:ext cx="103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33"/>
                </a:solidFill>
              </a:rPr>
              <a:t>Steppe</a:t>
            </a:r>
          </a:p>
        </p:txBody>
      </p:sp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32771" name="Picture 16" descr="Central Anatolian step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29718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8" descr="Eastern Anatolian montane step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295400"/>
            <a:ext cx="12985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4" descr="Middle East step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778250"/>
            <a:ext cx="35814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29"/>
          <p:cNvSpPr txBox="1">
            <a:spLocks noChangeArrowheads="1"/>
          </p:cNvSpPr>
          <p:nvPr/>
        </p:nvSpPr>
        <p:spPr bwMode="auto">
          <a:xfrm>
            <a:off x="2166938" y="974725"/>
            <a:ext cx="849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Turkey</a:t>
            </a:r>
          </a:p>
        </p:txBody>
      </p:sp>
      <p:sp>
        <p:nvSpPr>
          <p:cNvPr id="32775" name="Text Box 31"/>
          <p:cNvSpPr txBox="1">
            <a:spLocks noChangeArrowheads="1"/>
          </p:cNvSpPr>
          <p:nvPr/>
        </p:nvSpPr>
        <p:spPr bwMode="auto">
          <a:xfrm>
            <a:off x="1441450" y="2955925"/>
            <a:ext cx="85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central</a:t>
            </a:r>
          </a:p>
        </p:txBody>
      </p:sp>
      <p:sp>
        <p:nvSpPr>
          <p:cNvPr id="32776" name="Text Box 32"/>
          <p:cNvSpPr txBox="1">
            <a:spLocks noChangeArrowheads="1"/>
          </p:cNvSpPr>
          <p:nvPr/>
        </p:nvSpPr>
        <p:spPr bwMode="auto">
          <a:xfrm>
            <a:off x="3859213" y="295592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east</a:t>
            </a:r>
          </a:p>
        </p:txBody>
      </p:sp>
      <p:sp>
        <p:nvSpPr>
          <p:cNvPr id="32777" name="Text Box 34"/>
          <p:cNvSpPr txBox="1">
            <a:spLocks noChangeArrowheads="1"/>
          </p:cNvSpPr>
          <p:nvPr/>
        </p:nvSpPr>
        <p:spPr bwMode="auto">
          <a:xfrm>
            <a:off x="2198688" y="5835650"/>
            <a:ext cx="860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Jordan</a:t>
            </a:r>
          </a:p>
        </p:txBody>
      </p:sp>
      <p:pic>
        <p:nvPicPr>
          <p:cNvPr id="32778" name="Picture 17" descr="Syrian_steppe1_83%20(WinCE)"/>
          <p:cNvPicPr>
            <a:picLocks noChangeAspect="1" noChangeArrowheads="1"/>
          </p:cNvPicPr>
          <p:nvPr/>
        </p:nvPicPr>
        <p:blipFill>
          <a:blip r:embed="rId5"/>
          <a:srcRect b="-8751"/>
          <a:stretch>
            <a:fillRect/>
          </a:stretch>
        </p:blipFill>
        <p:spPr bwMode="auto">
          <a:xfrm>
            <a:off x="5486400" y="685800"/>
            <a:ext cx="29845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Text Box 18"/>
          <p:cNvSpPr txBox="1">
            <a:spLocks noChangeArrowheads="1"/>
          </p:cNvSpPr>
          <p:nvPr/>
        </p:nvSpPr>
        <p:spPr bwMode="auto">
          <a:xfrm>
            <a:off x="6629400" y="381000"/>
            <a:ext cx="681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Syria</a:t>
            </a:r>
          </a:p>
        </p:txBody>
      </p:sp>
      <p:pic>
        <p:nvPicPr>
          <p:cNvPr id="32780" name="Picture 19" descr="Syrian_steppe_degraded"/>
          <p:cNvPicPr>
            <a:picLocks noChangeAspect="1" noChangeArrowheads="1"/>
          </p:cNvPicPr>
          <p:nvPr/>
        </p:nvPicPr>
        <p:blipFill>
          <a:blip r:embed="rId6"/>
          <a:srcRect t="12010"/>
          <a:stretch>
            <a:fillRect/>
          </a:stretch>
        </p:blipFill>
        <p:spPr bwMode="auto">
          <a:xfrm>
            <a:off x="5486400" y="4800600"/>
            <a:ext cx="29718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4056063" y="311150"/>
            <a:ext cx="103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33"/>
                </a:solidFill>
              </a:rPr>
              <a:t>Steppe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8382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  <p:pic>
        <p:nvPicPr>
          <p:cNvPr id="58384" name="Picture 16" descr="cheetah_range_ir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8300" y="914400"/>
            <a:ext cx="2781300" cy="2495550"/>
          </a:xfrm>
          <a:prstGeom prst="rect">
            <a:avLst/>
          </a:prstGeom>
          <a:noFill/>
        </p:spPr>
      </p:pic>
      <p:pic>
        <p:nvPicPr>
          <p:cNvPr id="58386" name="Picture 18" descr="Iranian-Cheeta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57600"/>
            <a:ext cx="3990975" cy="2597150"/>
          </a:xfrm>
          <a:prstGeom prst="rect">
            <a:avLst/>
          </a:prstGeom>
          <a:noFill/>
        </p:spPr>
      </p:pic>
      <p:pic>
        <p:nvPicPr>
          <p:cNvPr id="58388" name="Picture 20" descr="Asiatic-Cheetahs-in-Iran-0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657600"/>
            <a:ext cx="4381500" cy="2628900"/>
          </a:xfrm>
          <a:prstGeom prst="rect">
            <a:avLst/>
          </a:prstGeom>
          <a:noFill/>
        </p:spPr>
      </p:pic>
      <p:pic>
        <p:nvPicPr>
          <p:cNvPr id="58390" name="Picture 22" descr="siran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838200"/>
            <a:ext cx="3962400" cy="2614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NAfrv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557213"/>
            <a:ext cx="81153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Freeform 9"/>
          <p:cNvSpPr>
            <a:spLocks/>
          </p:cNvSpPr>
          <p:nvPr/>
        </p:nvSpPr>
        <p:spPr bwMode="auto">
          <a:xfrm>
            <a:off x="5048250" y="1600200"/>
            <a:ext cx="1504950" cy="876300"/>
          </a:xfrm>
          <a:custGeom>
            <a:avLst/>
            <a:gdLst>
              <a:gd name="T0" fmla="*/ 2147483647 w 948"/>
              <a:gd name="T1" fmla="*/ 2147483647 h 552"/>
              <a:gd name="T2" fmla="*/ 2147483647 w 948"/>
              <a:gd name="T3" fmla="*/ 2147483647 h 552"/>
              <a:gd name="T4" fmla="*/ 0 w 948"/>
              <a:gd name="T5" fmla="*/ 2147483647 h 552"/>
              <a:gd name="T6" fmla="*/ 2147483647 w 948"/>
              <a:gd name="T7" fmla="*/ 2147483647 h 552"/>
              <a:gd name="T8" fmla="*/ 2147483647 w 948"/>
              <a:gd name="T9" fmla="*/ 2147483647 h 552"/>
              <a:gd name="T10" fmla="*/ 2147483647 w 948"/>
              <a:gd name="T11" fmla="*/ 2147483647 h 552"/>
              <a:gd name="T12" fmla="*/ 2147483647 w 948"/>
              <a:gd name="T13" fmla="*/ 2147483647 h 552"/>
              <a:gd name="T14" fmla="*/ 2147483647 w 948"/>
              <a:gd name="T15" fmla="*/ 2147483647 h 552"/>
              <a:gd name="T16" fmla="*/ 2147483647 w 948"/>
              <a:gd name="T17" fmla="*/ 2147483647 h 552"/>
              <a:gd name="T18" fmla="*/ 2147483647 w 948"/>
              <a:gd name="T19" fmla="*/ 0 h 552"/>
              <a:gd name="T20" fmla="*/ 2147483647 w 948"/>
              <a:gd name="T21" fmla="*/ 2147483647 h 552"/>
              <a:gd name="T22" fmla="*/ 2147483647 w 948"/>
              <a:gd name="T23" fmla="*/ 2147483647 h 552"/>
              <a:gd name="T24" fmla="*/ 2147483647 w 948"/>
              <a:gd name="T25" fmla="*/ 2147483647 h 552"/>
              <a:gd name="T26" fmla="*/ 2147483647 w 948"/>
              <a:gd name="T27" fmla="*/ 2147483647 h 552"/>
              <a:gd name="T28" fmla="*/ 2147483647 w 948"/>
              <a:gd name="T29" fmla="*/ 2147483647 h 552"/>
              <a:gd name="T30" fmla="*/ 2147483647 w 948"/>
              <a:gd name="T31" fmla="*/ 2147483647 h 552"/>
              <a:gd name="T32" fmla="*/ 2147483647 w 948"/>
              <a:gd name="T33" fmla="*/ 2147483647 h 552"/>
              <a:gd name="T34" fmla="*/ 2147483647 w 948"/>
              <a:gd name="T35" fmla="*/ 2147483647 h 552"/>
              <a:gd name="T36" fmla="*/ 2147483647 w 948"/>
              <a:gd name="T37" fmla="*/ 2147483647 h 552"/>
              <a:gd name="T38" fmla="*/ 2147483647 w 948"/>
              <a:gd name="T39" fmla="*/ 2147483647 h 552"/>
              <a:gd name="T40" fmla="*/ 2147483647 w 948"/>
              <a:gd name="T41" fmla="*/ 2147483647 h 552"/>
              <a:gd name="T42" fmla="*/ 2147483647 w 948"/>
              <a:gd name="T43" fmla="*/ 2147483647 h 552"/>
              <a:gd name="T44" fmla="*/ 2147483647 w 948"/>
              <a:gd name="T45" fmla="*/ 2147483647 h 552"/>
              <a:gd name="T46" fmla="*/ 2147483647 w 948"/>
              <a:gd name="T47" fmla="*/ 2147483647 h 552"/>
              <a:gd name="T48" fmla="*/ 2147483647 w 948"/>
              <a:gd name="T49" fmla="*/ 2147483647 h 552"/>
              <a:gd name="T50" fmla="*/ 2147483647 w 948"/>
              <a:gd name="T51" fmla="*/ 2147483647 h 552"/>
              <a:gd name="T52" fmla="*/ 2147483647 w 948"/>
              <a:gd name="T53" fmla="*/ 2147483647 h 552"/>
              <a:gd name="T54" fmla="*/ 2147483647 w 948"/>
              <a:gd name="T55" fmla="*/ 2147483647 h 552"/>
              <a:gd name="T56" fmla="*/ 2147483647 w 948"/>
              <a:gd name="T57" fmla="*/ 2147483647 h 552"/>
              <a:gd name="T58" fmla="*/ 2147483647 w 948"/>
              <a:gd name="T59" fmla="*/ 2147483647 h 552"/>
              <a:gd name="T60" fmla="*/ 2147483647 w 948"/>
              <a:gd name="T61" fmla="*/ 2147483647 h 552"/>
              <a:gd name="T62" fmla="*/ 2147483647 w 948"/>
              <a:gd name="T63" fmla="*/ 2147483647 h 552"/>
              <a:gd name="T64" fmla="*/ 2147483647 w 948"/>
              <a:gd name="T65" fmla="*/ 2147483647 h 5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48"/>
              <a:gd name="T100" fmla="*/ 0 h 552"/>
              <a:gd name="T101" fmla="*/ 948 w 948"/>
              <a:gd name="T102" fmla="*/ 552 h 55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48" h="552">
                <a:moveTo>
                  <a:pt x="96" y="512"/>
                </a:moveTo>
                <a:lnTo>
                  <a:pt x="36" y="512"/>
                </a:lnTo>
                <a:lnTo>
                  <a:pt x="0" y="476"/>
                </a:lnTo>
                <a:lnTo>
                  <a:pt x="4" y="420"/>
                </a:lnTo>
                <a:lnTo>
                  <a:pt x="36" y="336"/>
                </a:lnTo>
                <a:lnTo>
                  <a:pt x="64" y="272"/>
                </a:lnTo>
                <a:lnTo>
                  <a:pt x="64" y="184"/>
                </a:lnTo>
                <a:lnTo>
                  <a:pt x="88" y="116"/>
                </a:lnTo>
                <a:lnTo>
                  <a:pt x="132" y="40"/>
                </a:lnTo>
                <a:lnTo>
                  <a:pt x="196" y="0"/>
                </a:lnTo>
                <a:lnTo>
                  <a:pt x="284" y="8"/>
                </a:lnTo>
                <a:lnTo>
                  <a:pt x="360" y="32"/>
                </a:lnTo>
                <a:lnTo>
                  <a:pt x="420" y="40"/>
                </a:lnTo>
                <a:lnTo>
                  <a:pt x="524" y="32"/>
                </a:lnTo>
                <a:lnTo>
                  <a:pt x="608" y="56"/>
                </a:lnTo>
                <a:lnTo>
                  <a:pt x="804" y="224"/>
                </a:lnTo>
                <a:lnTo>
                  <a:pt x="948" y="416"/>
                </a:lnTo>
                <a:lnTo>
                  <a:pt x="948" y="512"/>
                </a:lnTo>
                <a:lnTo>
                  <a:pt x="912" y="548"/>
                </a:lnTo>
                <a:lnTo>
                  <a:pt x="844" y="552"/>
                </a:lnTo>
                <a:lnTo>
                  <a:pt x="752" y="476"/>
                </a:lnTo>
                <a:lnTo>
                  <a:pt x="656" y="412"/>
                </a:lnTo>
                <a:lnTo>
                  <a:pt x="604" y="372"/>
                </a:lnTo>
                <a:lnTo>
                  <a:pt x="584" y="288"/>
                </a:lnTo>
                <a:lnTo>
                  <a:pt x="552" y="204"/>
                </a:lnTo>
                <a:lnTo>
                  <a:pt x="504" y="172"/>
                </a:lnTo>
                <a:lnTo>
                  <a:pt x="448" y="180"/>
                </a:lnTo>
                <a:lnTo>
                  <a:pt x="380" y="212"/>
                </a:lnTo>
                <a:lnTo>
                  <a:pt x="284" y="232"/>
                </a:lnTo>
                <a:lnTo>
                  <a:pt x="228" y="272"/>
                </a:lnTo>
                <a:lnTo>
                  <a:pt x="180" y="368"/>
                </a:lnTo>
                <a:lnTo>
                  <a:pt x="136" y="480"/>
                </a:lnTo>
                <a:lnTo>
                  <a:pt x="96" y="512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2963863" y="0"/>
            <a:ext cx="321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6600"/>
                </a:solidFill>
              </a:rPr>
              <a:t>FERTILE CRESCENT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3533775" y="457200"/>
            <a:ext cx="21050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963863" y="0"/>
            <a:ext cx="321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FERTILE CRESCENT</a:t>
            </a:r>
          </a:p>
        </p:txBody>
      </p:sp>
      <p:pic>
        <p:nvPicPr>
          <p:cNvPr id="34819" name="Picture 9" descr="Middle-East-satellite-map"/>
          <p:cNvPicPr>
            <a:picLocks noChangeAspect="1" noChangeArrowheads="1"/>
          </p:cNvPicPr>
          <p:nvPr/>
        </p:nvPicPr>
        <p:blipFill>
          <a:blip r:embed="rId2"/>
          <a:srcRect l="11794" t="3485" r="29727" b="36383"/>
          <a:stretch>
            <a:fillRect/>
          </a:stretch>
        </p:blipFill>
        <p:spPr bwMode="auto">
          <a:xfrm>
            <a:off x="1714500" y="1066800"/>
            <a:ext cx="5715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Freeform 10"/>
          <p:cNvSpPr>
            <a:spLocks/>
          </p:cNvSpPr>
          <p:nvPr/>
        </p:nvSpPr>
        <p:spPr bwMode="auto">
          <a:xfrm>
            <a:off x="2924175" y="1943100"/>
            <a:ext cx="3565525" cy="2095500"/>
          </a:xfrm>
          <a:custGeom>
            <a:avLst/>
            <a:gdLst>
              <a:gd name="T0" fmla="*/ 168851239 w 2246"/>
              <a:gd name="T1" fmla="*/ 2147483647 h 1320"/>
              <a:gd name="T2" fmla="*/ 317539649 w 2246"/>
              <a:gd name="T3" fmla="*/ 1995963805 h 1320"/>
              <a:gd name="T4" fmla="*/ 680442090 w 2246"/>
              <a:gd name="T5" fmla="*/ 1391126132 h 1320"/>
              <a:gd name="T6" fmla="*/ 922377183 w 2246"/>
              <a:gd name="T7" fmla="*/ 907256311 h 1320"/>
              <a:gd name="T8" fmla="*/ 1164312078 w 2246"/>
              <a:gd name="T9" fmla="*/ 423386292 h 1320"/>
              <a:gd name="T10" fmla="*/ 1648181868 w 2246"/>
              <a:gd name="T11" fmla="*/ 60483752 h 1320"/>
              <a:gd name="T12" fmla="*/ 2147483647 w 2246"/>
              <a:gd name="T13" fmla="*/ 60483752 h 1320"/>
              <a:gd name="T14" fmla="*/ 2147483647 w 2246"/>
              <a:gd name="T15" fmla="*/ 302418737 h 1320"/>
              <a:gd name="T16" fmla="*/ 2147483647 w 2246"/>
              <a:gd name="T17" fmla="*/ 1391126132 h 1320"/>
              <a:gd name="T18" fmla="*/ 2147483647 w 2246"/>
              <a:gd name="T19" fmla="*/ 1995963805 h 1320"/>
              <a:gd name="T20" fmla="*/ 2147483647 w 2246"/>
              <a:gd name="T21" fmla="*/ 2147483647 h 1320"/>
              <a:gd name="T22" fmla="*/ 2147483647 w 2246"/>
              <a:gd name="T23" fmla="*/ 2147483647 h 1320"/>
              <a:gd name="T24" fmla="*/ 2147483647 w 2246"/>
              <a:gd name="T25" fmla="*/ 2147483647 h 1320"/>
              <a:gd name="T26" fmla="*/ 2147483647 w 2246"/>
              <a:gd name="T27" fmla="*/ 2147483647 h 1320"/>
              <a:gd name="T28" fmla="*/ 2147483647 w 2246"/>
              <a:gd name="T29" fmla="*/ 2116931261 h 1320"/>
              <a:gd name="T30" fmla="*/ 2147483647 w 2246"/>
              <a:gd name="T31" fmla="*/ 1209674949 h 1320"/>
              <a:gd name="T32" fmla="*/ 2147483647 w 2246"/>
              <a:gd name="T33" fmla="*/ 912296622 h 1320"/>
              <a:gd name="T34" fmla="*/ 1542335351 w 2246"/>
              <a:gd name="T35" fmla="*/ 1229836192 h 1320"/>
              <a:gd name="T36" fmla="*/ 1164312078 w 2246"/>
              <a:gd name="T37" fmla="*/ 1512093588 h 1320"/>
              <a:gd name="T38" fmla="*/ 680442090 w 2246"/>
              <a:gd name="T39" fmla="*/ 2116931261 h 1320"/>
              <a:gd name="T40" fmla="*/ 438507195 w 2246"/>
              <a:gd name="T41" fmla="*/ 2147483647 h 1320"/>
              <a:gd name="T42" fmla="*/ 110886876 w 2246"/>
              <a:gd name="T43" fmla="*/ 2147483647 h 1320"/>
              <a:gd name="T44" fmla="*/ 10080624 w 2246"/>
              <a:gd name="T45" fmla="*/ 2147483647 h 1320"/>
              <a:gd name="T46" fmla="*/ 168851239 w 2246"/>
              <a:gd name="T47" fmla="*/ 2147483647 h 13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246"/>
              <a:gd name="T73" fmla="*/ 0 h 1320"/>
              <a:gd name="T74" fmla="*/ 2246 w 2246"/>
              <a:gd name="T75" fmla="*/ 1320 h 13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246" h="1320">
                <a:moveTo>
                  <a:pt x="67" y="1001"/>
                </a:moveTo>
                <a:cubicBezTo>
                  <a:pt x="91" y="929"/>
                  <a:pt x="92" y="867"/>
                  <a:pt x="126" y="792"/>
                </a:cubicBezTo>
                <a:cubicBezTo>
                  <a:pt x="160" y="717"/>
                  <a:pt x="230" y="624"/>
                  <a:pt x="270" y="552"/>
                </a:cubicBezTo>
                <a:cubicBezTo>
                  <a:pt x="310" y="480"/>
                  <a:pt x="334" y="424"/>
                  <a:pt x="366" y="360"/>
                </a:cubicBezTo>
                <a:cubicBezTo>
                  <a:pt x="398" y="296"/>
                  <a:pt x="414" y="224"/>
                  <a:pt x="462" y="168"/>
                </a:cubicBezTo>
                <a:cubicBezTo>
                  <a:pt x="510" y="112"/>
                  <a:pt x="566" y="48"/>
                  <a:pt x="654" y="24"/>
                </a:cubicBezTo>
                <a:cubicBezTo>
                  <a:pt x="742" y="0"/>
                  <a:pt x="894" y="8"/>
                  <a:pt x="990" y="24"/>
                </a:cubicBezTo>
                <a:cubicBezTo>
                  <a:pt x="1086" y="40"/>
                  <a:pt x="1126" y="32"/>
                  <a:pt x="1230" y="120"/>
                </a:cubicBezTo>
                <a:cubicBezTo>
                  <a:pt x="1334" y="208"/>
                  <a:pt x="1502" y="440"/>
                  <a:pt x="1614" y="552"/>
                </a:cubicBezTo>
                <a:cubicBezTo>
                  <a:pt x="1726" y="664"/>
                  <a:pt x="1814" y="728"/>
                  <a:pt x="1902" y="792"/>
                </a:cubicBezTo>
                <a:cubicBezTo>
                  <a:pt x="1990" y="856"/>
                  <a:pt x="2086" y="856"/>
                  <a:pt x="2142" y="936"/>
                </a:cubicBezTo>
                <a:cubicBezTo>
                  <a:pt x="2198" y="1016"/>
                  <a:pt x="2246" y="1224"/>
                  <a:pt x="2238" y="1272"/>
                </a:cubicBezTo>
                <a:cubicBezTo>
                  <a:pt x="2230" y="1320"/>
                  <a:pt x="2150" y="1264"/>
                  <a:pt x="2094" y="1224"/>
                </a:cubicBezTo>
                <a:cubicBezTo>
                  <a:pt x="2038" y="1184"/>
                  <a:pt x="1990" y="1096"/>
                  <a:pt x="1902" y="1032"/>
                </a:cubicBezTo>
                <a:cubicBezTo>
                  <a:pt x="1814" y="968"/>
                  <a:pt x="1660" y="932"/>
                  <a:pt x="1566" y="840"/>
                </a:cubicBezTo>
                <a:cubicBezTo>
                  <a:pt x="1472" y="748"/>
                  <a:pt x="1456" y="560"/>
                  <a:pt x="1338" y="480"/>
                </a:cubicBezTo>
                <a:cubicBezTo>
                  <a:pt x="1220" y="400"/>
                  <a:pt x="978" y="361"/>
                  <a:pt x="857" y="362"/>
                </a:cubicBezTo>
                <a:cubicBezTo>
                  <a:pt x="736" y="363"/>
                  <a:pt x="678" y="448"/>
                  <a:pt x="612" y="488"/>
                </a:cubicBezTo>
                <a:cubicBezTo>
                  <a:pt x="546" y="528"/>
                  <a:pt x="519" y="541"/>
                  <a:pt x="462" y="600"/>
                </a:cubicBezTo>
                <a:cubicBezTo>
                  <a:pt x="405" y="659"/>
                  <a:pt x="318" y="768"/>
                  <a:pt x="270" y="840"/>
                </a:cubicBezTo>
                <a:cubicBezTo>
                  <a:pt x="222" y="912"/>
                  <a:pt x="212" y="978"/>
                  <a:pt x="174" y="1032"/>
                </a:cubicBezTo>
                <a:cubicBezTo>
                  <a:pt x="136" y="1086"/>
                  <a:pt x="72" y="1153"/>
                  <a:pt x="44" y="1167"/>
                </a:cubicBezTo>
                <a:cubicBezTo>
                  <a:pt x="16" y="1181"/>
                  <a:pt x="0" y="1147"/>
                  <a:pt x="4" y="1119"/>
                </a:cubicBezTo>
                <a:cubicBezTo>
                  <a:pt x="8" y="1091"/>
                  <a:pt x="54" y="1026"/>
                  <a:pt x="67" y="1001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Oval 13"/>
          <p:cNvSpPr>
            <a:spLocks noChangeAspect="1" noChangeArrowheads="1"/>
          </p:cNvSpPr>
          <p:nvPr/>
        </p:nvSpPr>
        <p:spPr bwMode="auto">
          <a:xfrm>
            <a:off x="3048000" y="3467100"/>
            <a:ext cx="136525" cy="1365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14"/>
          <p:cNvSpPr>
            <a:spLocks noChangeAspect="1" noChangeArrowheads="1"/>
          </p:cNvSpPr>
          <p:nvPr/>
        </p:nvSpPr>
        <p:spPr bwMode="auto">
          <a:xfrm>
            <a:off x="2773363" y="2209800"/>
            <a:ext cx="136525" cy="1365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3184525" y="3352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Jericho</a:t>
            </a: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2133600" y="18288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Çatalhöyük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5"/>
          <p:cNvSpPr txBox="1">
            <a:spLocks noChangeArrowheads="1"/>
          </p:cNvSpPr>
          <p:nvPr/>
        </p:nvSpPr>
        <p:spPr bwMode="auto">
          <a:xfrm>
            <a:off x="2963863" y="0"/>
            <a:ext cx="321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6600"/>
                </a:solidFill>
              </a:rPr>
              <a:t>FERTILE CRESCENT</a:t>
            </a:r>
          </a:p>
        </p:txBody>
      </p:sp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2674938" y="342900"/>
            <a:ext cx="379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Plant &amp; Animal Domestication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04800" y="1524000"/>
            <a:ext cx="5210175" cy="2111375"/>
            <a:chOff x="192" y="960"/>
            <a:chExt cx="3282" cy="1330"/>
          </a:xfrm>
        </p:grpSpPr>
        <p:pic>
          <p:nvPicPr>
            <p:cNvPr id="35854" name="Picture 3" descr="turkey-anatol1"/>
            <p:cNvPicPr>
              <a:picLocks noChangeAspect="1" noChangeArrowheads="1"/>
            </p:cNvPicPr>
            <p:nvPr/>
          </p:nvPicPr>
          <p:blipFill>
            <a:blip r:embed="rId2"/>
            <a:srcRect r="4179"/>
            <a:stretch>
              <a:fillRect/>
            </a:stretch>
          </p:blipFill>
          <p:spPr bwMode="auto">
            <a:xfrm>
              <a:off x="192" y="976"/>
              <a:ext cx="1968" cy="1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5" name="Picture 4" descr="wld_wh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0" y="976"/>
              <a:ext cx="1314" cy="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6" name="Text Box 8"/>
            <p:cNvSpPr txBox="1">
              <a:spLocks noChangeArrowheads="1"/>
            </p:cNvSpPr>
            <p:nvPr/>
          </p:nvSpPr>
          <p:spPr bwMode="auto">
            <a:xfrm>
              <a:off x="2375" y="960"/>
              <a:ext cx="8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wild grasses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3930650"/>
            <a:ext cx="5180013" cy="2012950"/>
            <a:chOff x="192" y="2476"/>
            <a:chExt cx="3263" cy="1268"/>
          </a:xfrm>
        </p:grpSpPr>
        <p:pic>
          <p:nvPicPr>
            <p:cNvPr id="35851" name="Picture 11" descr="wheat"/>
            <p:cNvPicPr>
              <a:picLocks noChangeAspect="1" noChangeArrowheads="1"/>
            </p:cNvPicPr>
            <p:nvPr/>
          </p:nvPicPr>
          <p:blipFill>
            <a:blip r:embed="rId4"/>
            <a:srcRect l="2750" t="6500" r="1625" b="8000"/>
            <a:stretch>
              <a:fillRect/>
            </a:stretch>
          </p:blipFill>
          <p:spPr bwMode="auto">
            <a:xfrm>
              <a:off x="192" y="2496"/>
              <a:ext cx="1986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2" name="Picture 12" descr="wheat"/>
            <p:cNvPicPr>
              <a:picLocks noChangeAspect="1" noChangeArrowheads="1"/>
            </p:cNvPicPr>
            <p:nvPr/>
          </p:nvPicPr>
          <p:blipFill>
            <a:blip r:embed="rId5"/>
            <a:srcRect l="4317" r="32210"/>
            <a:stretch>
              <a:fillRect/>
            </a:stretch>
          </p:blipFill>
          <p:spPr bwMode="auto">
            <a:xfrm>
              <a:off x="2179" y="2496"/>
              <a:ext cx="1276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Text Box 13"/>
            <p:cNvSpPr txBox="1">
              <a:spLocks noChangeArrowheads="1"/>
            </p:cNvSpPr>
            <p:nvPr/>
          </p:nvSpPr>
          <p:spPr bwMode="auto">
            <a:xfrm>
              <a:off x="2578" y="2476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wheat</a:t>
              </a:r>
            </a:p>
          </p:txBody>
        </p:sp>
      </p:grpSp>
      <p:sp>
        <p:nvSpPr>
          <p:cNvPr id="35845" name="Text Box 14"/>
          <p:cNvSpPr txBox="1">
            <a:spLocks noChangeArrowheads="1"/>
          </p:cNvSpPr>
          <p:nvPr/>
        </p:nvSpPr>
        <p:spPr bwMode="auto">
          <a:xfrm>
            <a:off x="8305800" y="6583363"/>
            <a:ext cx="86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pic>
        <p:nvPicPr>
          <p:cNvPr id="76816" name="Picture 16" descr="aurochcauchoi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581400"/>
            <a:ext cx="28956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753100" y="1962150"/>
            <a:ext cx="3124200" cy="1466850"/>
            <a:chOff x="3504" y="576"/>
            <a:chExt cx="2592" cy="1217"/>
          </a:xfrm>
        </p:grpSpPr>
        <p:pic>
          <p:nvPicPr>
            <p:cNvPr id="35849" name="Picture 18" descr="auroch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4" y="576"/>
              <a:ext cx="1526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19" descr="auroch"/>
            <p:cNvPicPr>
              <a:picLocks noChangeAspect="1" noChangeArrowheads="1"/>
            </p:cNvPicPr>
            <p:nvPr/>
          </p:nvPicPr>
          <p:blipFill>
            <a:blip r:embed="rId8"/>
            <a:srcRect r="3703" b="3287"/>
            <a:stretch>
              <a:fillRect/>
            </a:stretch>
          </p:blipFill>
          <p:spPr bwMode="auto">
            <a:xfrm>
              <a:off x="4848" y="720"/>
              <a:ext cx="1248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64350" y="1635125"/>
            <a:ext cx="901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auroch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963863" y="0"/>
            <a:ext cx="32146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336600"/>
                </a:solidFill>
              </a:rPr>
              <a:t>FERTILE CRESCENT</a:t>
            </a:r>
          </a:p>
          <a:p>
            <a:pPr algn="ctr"/>
            <a:r>
              <a:rPr lang="en-US" sz="2000" dirty="0"/>
              <a:t>Neolithic Period</a:t>
            </a:r>
          </a:p>
          <a:p>
            <a:pPr algn="ctr"/>
            <a:r>
              <a:rPr lang="en-US" sz="1800" dirty="0"/>
              <a:t>Jericho</a:t>
            </a:r>
          </a:p>
          <a:p>
            <a:pPr algn="ctr"/>
            <a:r>
              <a:rPr lang="en-US" dirty="0" smtClean="0"/>
              <a:t>10,000-9,000 </a:t>
            </a:r>
            <a:r>
              <a:rPr lang="en-US" dirty="0"/>
              <a:t>BCE - present</a:t>
            </a:r>
          </a:p>
        </p:txBody>
      </p:sp>
      <p:pic>
        <p:nvPicPr>
          <p:cNvPr id="36867" name="Picture 9" descr="File:Tell es-sulta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3999" t="6213" r="3000" b="3690"/>
          <a:stretch>
            <a:fillRect/>
          </a:stretch>
        </p:blipFill>
        <p:spPr bwMode="auto">
          <a:xfrm>
            <a:off x="304800" y="2133600"/>
            <a:ext cx="708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11" descr="File:PNA - Yarmoukian Ware, small Jug with fishbone decora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0001" t="12666" r="6999"/>
          <a:stretch>
            <a:fillRect/>
          </a:stretch>
        </p:blipFill>
        <p:spPr bwMode="auto">
          <a:xfrm>
            <a:off x="5410200" y="1371600"/>
            <a:ext cx="32766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963863" y="0"/>
            <a:ext cx="32146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336600"/>
                </a:solidFill>
              </a:rPr>
              <a:t>FERTILE CRESCENT</a:t>
            </a:r>
          </a:p>
          <a:p>
            <a:pPr algn="ctr"/>
            <a:r>
              <a:rPr lang="en-US" sz="2000" dirty="0"/>
              <a:t>Neolithic Period</a:t>
            </a:r>
          </a:p>
          <a:p>
            <a:pPr algn="ctr"/>
            <a:r>
              <a:rPr lang="en-US" sz="1800" dirty="0" err="1"/>
              <a:t>Çatalhöyük</a:t>
            </a:r>
            <a:endParaRPr lang="en-US" sz="1800" dirty="0"/>
          </a:p>
          <a:p>
            <a:pPr algn="ctr"/>
            <a:r>
              <a:rPr lang="en-US" dirty="0" smtClean="0"/>
              <a:t>7,500</a:t>
            </a:r>
            <a:r>
              <a:rPr lang="en-US" dirty="0"/>
              <a:t> BCE to </a:t>
            </a:r>
            <a:r>
              <a:rPr lang="en-US" dirty="0" smtClean="0"/>
              <a:t>5,700</a:t>
            </a:r>
            <a:r>
              <a:rPr lang="en-US" dirty="0"/>
              <a:t> BCE  </a:t>
            </a:r>
          </a:p>
        </p:txBody>
      </p:sp>
      <p:pic>
        <p:nvPicPr>
          <p:cNvPr id="78853" name="Picture 5" descr="stone age, prehistoric goddess, Catal Huyu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8225" y="1247775"/>
            <a:ext cx="159226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8" descr="catal_hoyu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756025"/>
            <a:ext cx="40767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2" descr="cat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43325"/>
            <a:ext cx="44958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Picture 14" descr="jerichopo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" y="1295400"/>
            <a:ext cx="32004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963863" y="0"/>
            <a:ext cx="321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6600"/>
                </a:solidFill>
              </a:rPr>
              <a:t>FERTILE CRESCENT</a:t>
            </a:r>
          </a:p>
        </p:txBody>
      </p:sp>
      <p:pic>
        <p:nvPicPr>
          <p:cNvPr id="38915" name="Picture 9" descr="Middle-East-satellite-map"/>
          <p:cNvPicPr>
            <a:picLocks noChangeAspect="1" noChangeArrowheads="1"/>
          </p:cNvPicPr>
          <p:nvPr/>
        </p:nvPicPr>
        <p:blipFill>
          <a:blip r:embed="rId2"/>
          <a:srcRect l="11794" t="3485" r="29727" b="36383"/>
          <a:stretch>
            <a:fillRect/>
          </a:stretch>
        </p:blipFill>
        <p:spPr bwMode="auto">
          <a:xfrm>
            <a:off x="1714500" y="1066800"/>
            <a:ext cx="5715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Freeform 10"/>
          <p:cNvSpPr>
            <a:spLocks/>
          </p:cNvSpPr>
          <p:nvPr/>
        </p:nvSpPr>
        <p:spPr bwMode="auto">
          <a:xfrm>
            <a:off x="2924175" y="1943100"/>
            <a:ext cx="3565525" cy="2095500"/>
          </a:xfrm>
          <a:custGeom>
            <a:avLst/>
            <a:gdLst>
              <a:gd name="T0" fmla="*/ 168851239 w 2246"/>
              <a:gd name="T1" fmla="*/ 2147483647 h 1320"/>
              <a:gd name="T2" fmla="*/ 317539649 w 2246"/>
              <a:gd name="T3" fmla="*/ 1995963805 h 1320"/>
              <a:gd name="T4" fmla="*/ 680442090 w 2246"/>
              <a:gd name="T5" fmla="*/ 1391126132 h 1320"/>
              <a:gd name="T6" fmla="*/ 922377183 w 2246"/>
              <a:gd name="T7" fmla="*/ 907256311 h 1320"/>
              <a:gd name="T8" fmla="*/ 1164312078 w 2246"/>
              <a:gd name="T9" fmla="*/ 423386292 h 1320"/>
              <a:gd name="T10" fmla="*/ 1648181868 w 2246"/>
              <a:gd name="T11" fmla="*/ 60483752 h 1320"/>
              <a:gd name="T12" fmla="*/ 2147483647 w 2246"/>
              <a:gd name="T13" fmla="*/ 60483752 h 1320"/>
              <a:gd name="T14" fmla="*/ 2147483647 w 2246"/>
              <a:gd name="T15" fmla="*/ 302418737 h 1320"/>
              <a:gd name="T16" fmla="*/ 2147483647 w 2246"/>
              <a:gd name="T17" fmla="*/ 1391126132 h 1320"/>
              <a:gd name="T18" fmla="*/ 2147483647 w 2246"/>
              <a:gd name="T19" fmla="*/ 1995963805 h 1320"/>
              <a:gd name="T20" fmla="*/ 2147483647 w 2246"/>
              <a:gd name="T21" fmla="*/ 2147483647 h 1320"/>
              <a:gd name="T22" fmla="*/ 2147483647 w 2246"/>
              <a:gd name="T23" fmla="*/ 2147483647 h 1320"/>
              <a:gd name="T24" fmla="*/ 2147483647 w 2246"/>
              <a:gd name="T25" fmla="*/ 2147483647 h 1320"/>
              <a:gd name="T26" fmla="*/ 2147483647 w 2246"/>
              <a:gd name="T27" fmla="*/ 2147483647 h 1320"/>
              <a:gd name="T28" fmla="*/ 2147483647 w 2246"/>
              <a:gd name="T29" fmla="*/ 2116931261 h 1320"/>
              <a:gd name="T30" fmla="*/ 2147483647 w 2246"/>
              <a:gd name="T31" fmla="*/ 1209674949 h 1320"/>
              <a:gd name="T32" fmla="*/ 2147483647 w 2246"/>
              <a:gd name="T33" fmla="*/ 912296622 h 1320"/>
              <a:gd name="T34" fmla="*/ 1542335351 w 2246"/>
              <a:gd name="T35" fmla="*/ 1229836192 h 1320"/>
              <a:gd name="T36" fmla="*/ 1164312078 w 2246"/>
              <a:gd name="T37" fmla="*/ 1512093588 h 1320"/>
              <a:gd name="T38" fmla="*/ 680442090 w 2246"/>
              <a:gd name="T39" fmla="*/ 2116931261 h 1320"/>
              <a:gd name="T40" fmla="*/ 438507195 w 2246"/>
              <a:gd name="T41" fmla="*/ 2147483647 h 1320"/>
              <a:gd name="T42" fmla="*/ 110886876 w 2246"/>
              <a:gd name="T43" fmla="*/ 2147483647 h 1320"/>
              <a:gd name="T44" fmla="*/ 10080624 w 2246"/>
              <a:gd name="T45" fmla="*/ 2147483647 h 1320"/>
              <a:gd name="T46" fmla="*/ 168851239 w 2246"/>
              <a:gd name="T47" fmla="*/ 2147483647 h 13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246"/>
              <a:gd name="T73" fmla="*/ 0 h 1320"/>
              <a:gd name="T74" fmla="*/ 2246 w 2246"/>
              <a:gd name="T75" fmla="*/ 1320 h 13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246" h="1320">
                <a:moveTo>
                  <a:pt x="67" y="1001"/>
                </a:moveTo>
                <a:cubicBezTo>
                  <a:pt x="91" y="929"/>
                  <a:pt x="92" y="867"/>
                  <a:pt x="126" y="792"/>
                </a:cubicBezTo>
                <a:cubicBezTo>
                  <a:pt x="160" y="717"/>
                  <a:pt x="230" y="624"/>
                  <a:pt x="270" y="552"/>
                </a:cubicBezTo>
                <a:cubicBezTo>
                  <a:pt x="310" y="480"/>
                  <a:pt x="334" y="424"/>
                  <a:pt x="366" y="360"/>
                </a:cubicBezTo>
                <a:cubicBezTo>
                  <a:pt x="398" y="296"/>
                  <a:pt x="414" y="224"/>
                  <a:pt x="462" y="168"/>
                </a:cubicBezTo>
                <a:cubicBezTo>
                  <a:pt x="510" y="112"/>
                  <a:pt x="566" y="48"/>
                  <a:pt x="654" y="24"/>
                </a:cubicBezTo>
                <a:cubicBezTo>
                  <a:pt x="742" y="0"/>
                  <a:pt x="894" y="8"/>
                  <a:pt x="990" y="24"/>
                </a:cubicBezTo>
                <a:cubicBezTo>
                  <a:pt x="1086" y="40"/>
                  <a:pt x="1126" y="32"/>
                  <a:pt x="1230" y="120"/>
                </a:cubicBezTo>
                <a:cubicBezTo>
                  <a:pt x="1334" y="208"/>
                  <a:pt x="1502" y="440"/>
                  <a:pt x="1614" y="552"/>
                </a:cubicBezTo>
                <a:cubicBezTo>
                  <a:pt x="1726" y="664"/>
                  <a:pt x="1814" y="728"/>
                  <a:pt x="1902" y="792"/>
                </a:cubicBezTo>
                <a:cubicBezTo>
                  <a:pt x="1990" y="856"/>
                  <a:pt x="2086" y="856"/>
                  <a:pt x="2142" y="936"/>
                </a:cubicBezTo>
                <a:cubicBezTo>
                  <a:pt x="2198" y="1016"/>
                  <a:pt x="2246" y="1224"/>
                  <a:pt x="2238" y="1272"/>
                </a:cubicBezTo>
                <a:cubicBezTo>
                  <a:pt x="2230" y="1320"/>
                  <a:pt x="2150" y="1264"/>
                  <a:pt x="2094" y="1224"/>
                </a:cubicBezTo>
                <a:cubicBezTo>
                  <a:pt x="2038" y="1184"/>
                  <a:pt x="1990" y="1096"/>
                  <a:pt x="1902" y="1032"/>
                </a:cubicBezTo>
                <a:cubicBezTo>
                  <a:pt x="1814" y="968"/>
                  <a:pt x="1660" y="932"/>
                  <a:pt x="1566" y="840"/>
                </a:cubicBezTo>
                <a:cubicBezTo>
                  <a:pt x="1472" y="748"/>
                  <a:pt x="1456" y="560"/>
                  <a:pt x="1338" y="480"/>
                </a:cubicBezTo>
                <a:cubicBezTo>
                  <a:pt x="1220" y="400"/>
                  <a:pt x="978" y="361"/>
                  <a:pt x="857" y="362"/>
                </a:cubicBezTo>
                <a:cubicBezTo>
                  <a:pt x="736" y="363"/>
                  <a:pt x="678" y="448"/>
                  <a:pt x="612" y="488"/>
                </a:cubicBezTo>
                <a:cubicBezTo>
                  <a:pt x="546" y="528"/>
                  <a:pt x="519" y="541"/>
                  <a:pt x="462" y="600"/>
                </a:cubicBezTo>
                <a:cubicBezTo>
                  <a:pt x="405" y="659"/>
                  <a:pt x="318" y="768"/>
                  <a:pt x="270" y="840"/>
                </a:cubicBezTo>
                <a:cubicBezTo>
                  <a:pt x="222" y="912"/>
                  <a:pt x="212" y="978"/>
                  <a:pt x="174" y="1032"/>
                </a:cubicBezTo>
                <a:cubicBezTo>
                  <a:pt x="136" y="1086"/>
                  <a:pt x="72" y="1153"/>
                  <a:pt x="44" y="1167"/>
                </a:cubicBezTo>
                <a:cubicBezTo>
                  <a:pt x="16" y="1181"/>
                  <a:pt x="0" y="1147"/>
                  <a:pt x="4" y="1119"/>
                </a:cubicBezTo>
                <a:cubicBezTo>
                  <a:pt x="8" y="1091"/>
                  <a:pt x="54" y="1026"/>
                  <a:pt x="67" y="1001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AutoShape 11"/>
          <p:cNvSpPr>
            <a:spLocks noChangeArrowheads="1"/>
          </p:cNvSpPr>
          <p:nvPr/>
        </p:nvSpPr>
        <p:spPr bwMode="auto">
          <a:xfrm rot="3581517">
            <a:off x="4152900" y="2628900"/>
            <a:ext cx="12192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62637799 h 21600"/>
              <a:gd name="T4" fmla="*/ 2147483647 w 21600"/>
              <a:gd name="T5" fmla="*/ 325275598 h 21600"/>
              <a:gd name="T6" fmla="*/ 2147483647 w 21600"/>
              <a:gd name="T7" fmla="*/ 1626377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AutoShape 12"/>
          <p:cNvSpPr>
            <a:spLocks noChangeArrowheads="1"/>
          </p:cNvSpPr>
          <p:nvPr/>
        </p:nvSpPr>
        <p:spPr bwMode="auto">
          <a:xfrm rot="8715121">
            <a:off x="2119313" y="3689350"/>
            <a:ext cx="914400" cy="533400"/>
          </a:xfrm>
          <a:custGeom>
            <a:avLst/>
            <a:gdLst>
              <a:gd name="T0" fmla="*/ 1229029355 w 21600"/>
              <a:gd name="T1" fmla="*/ 0 h 21600"/>
              <a:gd name="T2" fmla="*/ 0 w 21600"/>
              <a:gd name="T3" fmla="*/ 162637799 h 21600"/>
              <a:gd name="T4" fmla="*/ 1229029355 w 21600"/>
              <a:gd name="T5" fmla="*/ 325275598 h 21600"/>
              <a:gd name="T6" fmla="*/ 1638705130 w 21600"/>
              <a:gd name="T7" fmla="*/ 1626377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13"/>
          <p:cNvSpPr>
            <a:spLocks noChangeAspect="1" noChangeArrowheads="1"/>
          </p:cNvSpPr>
          <p:nvPr/>
        </p:nvSpPr>
        <p:spPr bwMode="auto">
          <a:xfrm>
            <a:off x="3048000" y="3467100"/>
            <a:ext cx="136525" cy="1365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14"/>
          <p:cNvSpPr>
            <a:spLocks noChangeAspect="1" noChangeArrowheads="1"/>
          </p:cNvSpPr>
          <p:nvPr/>
        </p:nvSpPr>
        <p:spPr bwMode="auto">
          <a:xfrm>
            <a:off x="2773363" y="2209800"/>
            <a:ext cx="136525" cy="1365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3184525" y="3352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Jericho</a:t>
            </a: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2133600" y="18288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Çatalhöyük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5" grpId="0" animBg="1"/>
      <p:bldP spid="727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4267200" y="0"/>
            <a:ext cx="158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00"/>
                </a:solidFill>
              </a:rPr>
              <a:t>POTAMIA</a:t>
            </a:r>
          </a:p>
        </p:txBody>
      </p:sp>
      <p:pic>
        <p:nvPicPr>
          <p:cNvPr id="79875" name="Picture 3" descr="Figure 11: Tital Irrigation (Iraq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219200"/>
            <a:ext cx="33147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pic>
        <p:nvPicPr>
          <p:cNvPr id="79878" name="Picture 6" descr="iraq250mov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561975"/>
            <a:ext cx="3810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3341688" y="0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00"/>
                </a:solidFill>
              </a:rPr>
              <a:t>MESO</a:t>
            </a:r>
          </a:p>
        </p:txBody>
      </p:sp>
      <p:pic>
        <p:nvPicPr>
          <p:cNvPr id="79880" name="Picture 8" descr="Euphrates_flood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886200"/>
            <a:ext cx="40386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 Box 9"/>
          <p:cNvSpPr txBox="1">
            <a:spLocks noChangeArrowheads="1"/>
          </p:cNvSpPr>
          <p:nvPr/>
        </p:nvSpPr>
        <p:spPr bwMode="auto">
          <a:xfrm rot="1973277">
            <a:off x="1066800" y="1676400"/>
            <a:ext cx="1176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Euphrates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 rot="2741323">
            <a:off x="2153444" y="797719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Tigris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79879" grpId="0"/>
      <p:bldP spid="79881" grpId="0"/>
      <p:bldP spid="798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5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15362" name="Text Box 18"/>
          <p:cNvSpPr txBox="1">
            <a:spLocks noChangeArrowheads="1"/>
          </p:cNvSpPr>
          <p:nvPr/>
        </p:nvSpPr>
        <p:spPr bwMode="auto">
          <a:xfrm>
            <a:off x="2735263" y="0"/>
            <a:ext cx="367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CLIMATIC INFLUENCES</a:t>
            </a:r>
          </a:p>
        </p:txBody>
      </p:sp>
      <p:sp>
        <p:nvSpPr>
          <p:cNvPr id="15363" name="Text Box 19"/>
          <p:cNvSpPr txBox="1">
            <a:spLocks noChangeArrowheads="1"/>
          </p:cNvSpPr>
          <p:nvPr/>
        </p:nvSpPr>
        <p:spPr bwMode="auto">
          <a:xfrm>
            <a:off x="3262313" y="344488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Subtropical High</a:t>
            </a:r>
          </a:p>
        </p:txBody>
      </p:sp>
      <p:pic>
        <p:nvPicPr>
          <p:cNvPr id="15364" name="Picture 27" descr="prate_we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990600"/>
            <a:ext cx="7704138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628" y="2284511"/>
            <a:ext cx="152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DRY SUMMERS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819400"/>
            <a:ext cx="143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DRY WINTERS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6194" y="2590800"/>
            <a:ext cx="1488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DRY ALL YEAR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143000" y="2494747"/>
            <a:ext cx="1143000" cy="636200"/>
            <a:chOff x="1143000" y="2494747"/>
            <a:chExt cx="1143000" cy="636200"/>
          </a:xfrm>
        </p:grpSpPr>
        <p:sp>
          <p:nvSpPr>
            <p:cNvPr id="5" name="TextBox 4"/>
            <p:cNvSpPr txBox="1"/>
            <p:nvPr/>
          </p:nvSpPr>
          <p:spPr>
            <a:xfrm>
              <a:off x="1143000" y="2792393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Sonoran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1752600" y="2494747"/>
              <a:ext cx="533400" cy="3231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1732175" y="3810000"/>
            <a:ext cx="1530138" cy="338554"/>
            <a:chOff x="1732175" y="3810000"/>
            <a:chExt cx="1530138" cy="338554"/>
          </a:xfrm>
        </p:grpSpPr>
        <p:sp>
          <p:nvSpPr>
            <p:cNvPr id="16" name="TextBox 15"/>
            <p:cNvSpPr txBox="1"/>
            <p:nvPr/>
          </p:nvSpPr>
          <p:spPr>
            <a:xfrm>
              <a:off x="1732175" y="3810000"/>
              <a:ext cx="1039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Atacama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6" idx="3"/>
            </p:cNvCxnSpPr>
            <p:nvPr/>
          </p:nvCxnSpPr>
          <p:spPr bwMode="auto">
            <a:xfrm flipV="1">
              <a:off x="2771242" y="3810000"/>
              <a:ext cx="491071" cy="16927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3790633" y="3979278"/>
            <a:ext cx="1179964" cy="507830"/>
            <a:chOff x="3790633" y="3979278"/>
            <a:chExt cx="1179964" cy="507830"/>
          </a:xfrm>
        </p:grpSpPr>
        <p:sp>
          <p:nvSpPr>
            <p:cNvPr id="20" name="TextBox 19"/>
            <p:cNvSpPr txBox="1"/>
            <p:nvPr/>
          </p:nvSpPr>
          <p:spPr>
            <a:xfrm>
              <a:off x="3790633" y="4148554"/>
              <a:ext cx="994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Kalahari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4419600" y="3979278"/>
              <a:ext cx="550997" cy="16927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6248400" y="373595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Australian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3328988" y="0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00"/>
                </a:solidFill>
              </a:rPr>
              <a:t>MESOPOTAMIA</a:t>
            </a:r>
          </a:p>
        </p:txBody>
      </p:sp>
      <p:pic>
        <p:nvPicPr>
          <p:cNvPr id="40962" name="Picture 3" descr="Ziggurat (Ur) low obli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838200"/>
            <a:ext cx="42672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ziggur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840163"/>
            <a:ext cx="42672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ur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838200"/>
            <a:ext cx="3733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352925" y="3413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Ur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6003925" y="6324600"/>
            <a:ext cx="97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ziggurat</a:t>
            </a:r>
          </a:p>
        </p:txBody>
      </p:sp>
      <p:grpSp>
        <p:nvGrpSpPr>
          <p:cNvPr id="40968" name="Group 9"/>
          <p:cNvGrpSpPr>
            <a:grpSpLocks/>
          </p:cNvGrpSpPr>
          <p:nvPr/>
        </p:nvGrpSpPr>
        <p:grpSpPr bwMode="auto">
          <a:xfrm>
            <a:off x="309563" y="2314575"/>
            <a:ext cx="8526462" cy="2179638"/>
            <a:chOff x="0" y="0"/>
            <a:chExt cx="5371" cy="1373"/>
          </a:xfrm>
        </p:grpSpPr>
        <p:sp>
          <p:nvSpPr>
            <p:cNvPr id="40970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371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1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598" cy="1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400" b="0">
                  <a:latin typeface="Times New Roman" pitchFamily="18" charset="0"/>
                </a:rPr>
                <a:t>  </a:t>
              </a:r>
              <a:r>
                <a:rPr lang="en-US" sz="13700" b="0">
                  <a:latin typeface="Times New Roman" pitchFamily="18" charset="0"/>
                </a:rPr>
                <a:t> </a:t>
              </a:r>
              <a:r>
                <a:rPr lang="en-US" sz="2400" b="0">
                  <a:latin typeface="Times New Roman" pitchFamily="18" charset="0"/>
                </a:rPr>
                <a:t>                                            </a:t>
              </a:r>
            </a:p>
          </p:txBody>
        </p:sp>
      </p:grpSp>
      <p:pic>
        <p:nvPicPr>
          <p:cNvPr id="40969" name="Picture 12" descr="mesoavhammu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24313"/>
            <a:ext cx="37338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3328988" y="0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00"/>
                </a:solidFill>
              </a:rPr>
              <a:t>MESOPOTAMIA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4029075" y="34131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Babylon</a:t>
            </a:r>
          </a:p>
        </p:txBody>
      </p:sp>
      <p:pic>
        <p:nvPicPr>
          <p:cNvPr id="41987" name="Picture 4" descr="Babyl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762000"/>
            <a:ext cx="37719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iraq2"/>
          <p:cNvPicPr>
            <a:picLocks noChangeAspect="1" noChangeArrowheads="1"/>
          </p:cNvPicPr>
          <p:nvPr/>
        </p:nvPicPr>
        <p:blipFill>
          <a:blip r:embed="rId3"/>
          <a:srcRect l="1228" t="7794" r="1228" b="2197"/>
          <a:stretch>
            <a:fillRect/>
          </a:stretch>
        </p:blipFill>
        <p:spPr bwMode="auto">
          <a:xfrm>
            <a:off x="762000" y="7620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babylon0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776663"/>
            <a:ext cx="37338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baby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962400"/>
            <a:ext cx="17795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2041525" y="5638800"/>
            <a:ext cx="1247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Ishtar Gate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5805488" y="457200"/>
            <a:ext cx="187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Hanging Gardens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3328988" y="0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00"/>
                </a:solidFill>
              </a:rPr>
              <a:t>MESOPOTAMIA</a:t>
            </a:r>
          </a:p>
        </p:txBody>
      </p:sp>
      <p:pic>
        <p:nvPicPr>
          <p:cNvPr id="74755" name="Picture 3" descr="ancient_map_b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4175" y="536575"/>
            <a:ext cx="23764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ur0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035425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pic>
        <p:nvPicPr>
          <p:cNvPr id="74758" name="Picture 6" descr="babylon2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4035425"/>
            <a:ext cx="37115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7" descr="cuneiform-intr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03338" y="457200"/>
            <a:ext cx="2857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3328988" y="0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0000"/>
                </a:solidFill>
              </a:rPr>
              <a:t>MESOPOTAMIA</a:t>
            </a:r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8281988" y="6583363"/>
            <a:ext cx="8620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D. Hardin</a:t>
            </a:r>
          </a:p>
        </p:txBody>
      </p:sp>
      <p:pic>
        <p:nvPicPr>
          <p:cNvPr id="44035" name="Picture 4" descr="One of the tablets of Gilgamesh ep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2325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gilgame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81425"/>
            <a:ext cx="23241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hammurabi"/>
          <p:cNvPicPr>
            <a:picLocks noChangeAspect="1" noChangeArrowheads="1"/>
          </p:cNvPicPr>
          <p:nvPr/>
        </p:nvPicPr>
        <p:blipFill>
          <a:blip r:embed="rId4"/>
          <a:srcRect l="22240" t="2461" r="22240"/>
          <a:stretch>
            <a:fillRect/>
          </a:stretch>
        </p:blipFill>
        <p:spPr bwMode="auto">
          <a:xfrm>
            <a:off x="4114800" y="1081088"/>
            <a:ext cx="16764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 descr="hammurabi_det"/>
          <p:cNvPicPr>
            <a:picLocks noChangeAspect="1" noChangeArrowheads="1"/>
          </p:cNvPicPr>
          <p:nvPr/>
        </p:nvPicPr>
        <p:blipFill>
          <a:blip r:embed="rId5"/>
          <a:srcRect l="11111" r="8888"/>
          <a:stretch>
            <a:fillRect/>
          </a:stretch>
        </p:blipFill>
        <p:spPr bwMode="auto">
          <a:xfrm>
            <a:off x="5943600" y="2057400"/>
            <a:ext cx="27432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1096963" y="669925"/>
            <a:ext cx="1958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Epic of Gilgamesh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3908425" y="669925"/>
            <a:ext cx="2035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Hammurabi’s Code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NAfrv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557213"/>
            <a:ext cx="81153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6400800" y="5438775"/>
            <a:ext cx="1057275" cy="247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Riparian oasis</a:t>
            </a:r>
          </a:p>
        </p:txBody>
      </p:sp>
      <p:sp>
        <p:nvSpPr>
          <p:cNvPr id="92163" name="Oval 3"/>
          <p:cNvSpPr>
            <a:spLocks noChangeArrowheads="1"/>
          </p:cNvSpPr>
          <p:nvPr/>
        </p:nvSpPr>
        <p:spPr bwMode="auto">
          <a:xfrm rot="-392778">
            <a:off x="4611688" y="2305050"/>
            <a:ext cx="466725" cy="1741488"/>
          </a:xfrm>
          <a:custGeom>
            <a:avLst/>
            <a:gdLst>
              <a:gd name="T0" fmla="*/ 1525 w 466543"/>
              <a:gd name="T1" fmla="*/ 1087604 h 1741090"/>
              <a:gd name="T2" fmla="*/ 185119 w 466543"/>
              <a:gd name="T3" fmla="*/ 698760 h 1741090"/>
              <a:gd name="T4" fmla="*/ 84387 w 466543"/>
              <a:gd name="T5" fmla="*/ 314903 h 1741090"/>
              <a:gd name="T6" fmla="*/ 125551 w 466543"/>
              <a:gd name="T7" fmla="*/ 226552 h 1741090"/>
              <a:gd name="T8" fmla="*/ 114842 w 466543"/>
              <a:gd name="T9" fmla="*/ 49516 h 1741090"/>
              <a:gd name="T10" fmla="*/ 344244 w 466543"/>
              <a:gd name="T11" fmla="*/ 27909 h 1741090"/>
              <a:gd name="T12" fmla="*/ 364330 w 466543"/>
              <a:gd name="T13" fmla="*/ 398735 h 1741090"/>
              <a:gd name="T14" fmla="*/ 447663 w 466543"/>
              <a:gd name="T15" fmla="*/ 573763 h 1741090"/>
              <a:gd name="T16" fmla="*/ 438479 w 466543"/>
              <a:gd name="T17" fmla="*/ 723325 h 1741090"/>
              <a:gd name="T18" fmla="*/ 371359 w 466543"/>
              <a:gd name="T19" fmla="*/ 968328 h 1741090"/>
              <a:gd name="T20" fmla="*/ 465734 w 466543"/>
              <a:gd name="T21" fmla="*/ 1227357 h 1741090"/>
              <a:gd name="T22" fmla="*/ 392945 w 466543"/>
              <a:gd name="T23" fmla="*/ 1591300 h 1741090"/>
              <a:gd name="T24" fmla="*/ 266101 w 466543"/>
              <a:gd name="T25" fmla="*/ 1740518 h 1741090"/>
              <a:gd name="T26" fmla="*/ 119359 w 466543"/>
              <a:gd name="T27" fmla="*/ 1632295 h 1741090"/>
              <a:gd name="T28" fmla="*/ 106643 w 466543"/>
              <a:gd name="T29" fmla="*/ 1382639 h 1741090"/>
              <a:gd name="T30" fmla="*/ 1525 w 466543"/>
              <a:gd name="T31" fmla="*/ 1087604 h 174109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66543" h="1741090">
                <a:moveTo>
                  <a:pt x="1525" y="1087604"/>
                </a:moveTo>
                <a:cubicBezTo>
                  <a:pt x="14604" y="973624"/>
                  <a:pt x="147019" y="844810"/>
                  <a:pt x="185119" y="698760"/>
                </a:cubicBezTo>
                <a:cubicBezTo>
                  <a:pt x="211646" y="609355"/>
                  <a:pt x="70890" y="433377"/>
                  <a:pt x="84387" y="314903"/>
                </a:cubicBezTo>
                <a:cubicBezTo>
                  <a:pt x="69160" y="237317"/>
                  <a:pt x="120475" y="270783"/>
                  <a:pt x="125551" y="226552"/>
                </a:cubicBezTo>
                <a:cubicBezTo>
                  <a:pt x="130627" y="182321"/>
                  <a:pt x="73094" y="83739"/>
                  <a:pt x="114842" y="49516"/>
                </a:cubicBezTo>
                <a:cubicBezTo>
                  <a:pt x="156590" y="15293"/>
                  <a:pt x="302663" y="-30294"/>
                  <a:pt x="344244" y="27909"/>
                </a:cubicBezTo>
                <a:cubicBezTo>
                  <a:pt x="385825" y="86112"/>
                  <a:pt x="351082" y="303047"/>
                  <a:pt x="364330" y="398735"/>
                </a:cubicBezTo>
                <a:cubicBezTo>
                  <a:pt x="377578" y="494423"/>
                  <a:pt x="435305" y="519665"/>
                  <a:pt x="447663" y="573763"/>
                </a:cubicBezTo>
                <a:cubicBezTo>
                  <a:pt x="460021" y="627861"/>
                  <a:pt x="447208" y="662277"/>
                  <a:pt x="438479" y="723325"/>
                </a:cubicBezTo>
                <a:cubicBezTo>
                  <a:pt x="429750" y="784373"/>
                  <a:pt x="366817" y="884323"/>
                  <a:pt x="371359" y="968328"/>
                </a:cubicBezTo>
                <a:cubicBezTo>
                  <a:pt x="375902" y="1052333"/>
                  <a:pt x="476527" y="1118285"/>
                  <a:pt x="465734" y="1227357"/>
                </a:cubicBezTo>
                <a:cubicBezTo>
                  <a:pt x="454941" y="1336429"/>
                  <a:pt x="415619" y="1508004"/>
                  <a:pt x="392945" y="1591300"/>
                </a:cubicBezTo>
                <a:cubicBezTo>
                  <a:pt x="370271" y="1674596"/>
                  <a:pt x="311699" y="1733686"/>
                  <a:pt x="266101" y="1740518"/>
                </a:cubicBezTo>
                <a:cubicBezTo>
                  <a:pt x="220503" y="1747350"/>
                  <a:pt x="145935" y="1691941"/>
                  <a:pt x="119359" y="1632295"/>
                </a:cubicBezTo>
                <a:cubicBezTo>
                  <a:pt x="92783" y="1572649"/>
                  <a:pt x="134983" y="1472696"/>
                  <a:pt x="106643" y="1382639"/>
                </a:cubicBezTo>
                <a:cubicBezTo>
                  <a:pt x="62547" y="1273820"/>
                  <a:pt x="-11554" y="1201584"/>
                  <a:pt x="1525" y="1087604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5791200" y="5410200"/>
            <a:ext cx="1703388" cy="3048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 rot="-1978164">
            <a:off x="5849938" y="1809750"/>
            <a:ext cx="303212" cy="825500"/>
          </a:xfrm>
          <a:custGeom>
            <a:avLst/>
            <a:gdLst>
              <a:gd name="T0" fmla="*/ 999 w 304136"/>
              <a:gd name="T1" fmla="*/ 440698 h 826262"/>
              <a:gd name="T2" fmla="*/ 71759 w 304136"/>
              <a:gd name="T3" fmla="*/ 99551 h 826262"/>
              <a:gd name="T4" fmla="*/ 201024 w 304136"/>
              <a:gd name="T5" fmla="*/ 21598 h 826262"/>
              <a:gd name="T6" fmla="*/ 304136 w 304136"/>
              <a:gd name="T7" fmla="*/ 439067 h 826262"/>
              <a:gd name="T8" fmla="*/ 191939 w 304136"/>
              <a:gd name="T9" fmla="*/ 817166 h 826262"/>
              <a:gd name="T10" fmla="*/ 121846 w 304136"/>
              <a:gd name="T11" fmla="*/ 683123 h 826262"/>
              <a:gd name="T12" fmla="*/ 999 w 304136"/>
              <a:gd name="T13" fmla="*/ 440698 h 8262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4136" h="826262">
                <a:moveTo>
                  <a:pt x="999" y="440698"/>
                </a:moveTo>
                <a:cubicBezTo>
                  <a:pt x="-7349" y="343436"/>
                  <a:pt x="38422" y="169401"/>
                  <a:pt x="71759" y="99551"/>
                </a:cubicBezTo>
                <a:cubicBezTo>
                  <a:pt x="105096" y="29701"/>
                  <a:pt x="162295" y="-34988"/>
                  <a:pt x="201024" y="21598"/>
                </a:cubicBezTo>
                <a:cubicBezTo>
                  <a:pt x="239753" y="78184"/>
                  <a:pt x="304136" y="207604"/>
                  <a:pt x="304136" y="439067"/>
                </a:cubicBezTo>
                <a:cubicBezTo>
                  <a:pt x="304136" y="670530"/>
                  <a:pt x="222321" y="776490"/>
                  <a:pt x="191939" y="817166"/>
                </a:cubicBezTo>
                <a:cubicBezTo>
                  <a:pt x="161557" y="857842"/>
                  <a:pt x="155183" y="752973"/>
                  <a:pt x="121846" y="683123"/>
                </a:cubicBezTo>
                <a:cubicBezTo>
                  <a:pt x="88509" y="613273"/>
                  <a:pt x="9347" y="537960"/>
                  <a:pt x="999" y="440698"/>
                </a:cubicBez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3533775" y="457200"/>
            <a:ext cx="21050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nimBg="1"/>
      <p:bldP spid="92164" grpId="0" animBg="1"/>
      <p:bldP spid="9216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6083" name="Text Box 18"/>
          <p:cNvSpPr txBox="1">
            <a:spLocks noChangeArrowheads="1"/>
          </p:cNvSpPr>
          <p:nvPr/>
        </p:nvSpPr>
        <p:spPr bwMode="auto">
          <a:xfrm>
            <a:off x="2794000" y="669925"/>
            <a:ext cx="355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Tigris and Euphrates Rivers</a:t>
            </a:r>
          </a:p>
        </p:txBody>
      </p:sp>
      <p:pic>
        <p:nvPicPr>
          <p:cNvPr id="46084" name="Picture 20" descr="TIGRIS"/>
          <p:cNvPicPr>
            <a:picLocks noChangeAspect="1" noChangeArrowheads="1"/>
          </p:cNvPicPr>
          <p:nvPr/>
        </p:nvPicPr>
        <p:blipFill>
          <a:blip r:embed="rId2"/>
          <a:srcRect t="27777" b="19446"/>
          <a:stretch>
            <a:fillRect/>
          </a:stretch>
        </p:blipFill>
        <p:spPr bwMode="auto">
          <a:xfrm>
            <a:off x="5029200" y="1143000"/>
            <a:ext cx="3657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2" descr="baghdad"/>
          <p:cNvPicPr>
            <a:picLocks noChangeAspect="1" noChangeArrowheads="1"/>
          </p:cNvPicPr>
          <p:nvPr/>
        </p:nvPicPr>
        <p:blipFill>
          <a:blip r:embed="rId3"/>
          <a:srcRect t="36325"/>
          <a:stretch>
            <a:fillRect/>
          </a:stretch>
        </p:blipFill>
        <p:spPr bwMode="auto">
          <a:xfrm>
            <a:off x="5029200" y="2667000"/>
            <a:ext cx="365760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31" descr="Euphrates"/>
          <p:cNvPicPr>
            <a:picLocks noChangeAspect="1" noChangeArrowheads="1"/>
          </p:cNvPicPr>
          <p:nvPr/>
        </p:nvPicPr>
        <p:blipFill>
          <a:blip r:embed="rId4"/>
          <a:srcRect b="17355"/>
          <a:stretch>
            <a:fillRect/>
          </a:stretch>
        </p:blipFill>
        <p:spPr bwMode="auto">
          <a:xfrm>
            <a:off x="533400" y="2922588"/>
            <a:ext cx="32766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33" descr="euphrates"/>
          <p:cNvPicPr>
            <a:picLocks noChangeAspect="1" noChangeArrowheads="1"/>
          </p:cNvPicPr>
          <p:nvPr/>
        </p:nvPicPr>
        <p:blipFill>
          <a:blip r:embed="rId5"/>
          <a:srcRect l="2635" t="13963" r="7794" b="12727"/>
          <a:stretch>
            <a:fillRect/>
          </a:stretch>
        </p:blipFill>
        <p:spPr bwMode="auto">
          <a:xfrm>
            <a:off x="533400" y="1143000"/>
            <a:ext cx="259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35" descr="euphrates"/>
          <p:cNvPicPr>
            <a:picLocks noChangeAspect="1" noChangeArrowheads="1"/>
          </p:cNvPicPr>
          <p:nvPr/>
        </p:nvPicPr>
        <p:blipFill>
          <a:blip r:embed="rId6"/>
          <a:srcRect t="12355" b="22780"/>
          <a:stretch>
            <a:fillRect/>
          </a:stretch>
        </p:blipFill>
        <p:spPr bwMode="auto">
          <a:xfrm>
            <a:off x="533400" y="4876800"/>
            <a:ext cx="3581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7" descr="0491-wb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78213" y="1295400"/>
            <a:ext cx="13223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090" name="Group 50"/>
          <p:cNvGrpSpPr>
            <a:grpSpLocks/>
          </p:cNvGrpSpPr>
          <p:nvPr/>
        </p:nvGrpSpPr>
        <p:grpSpPr bwMode="auto">
          <a:xfrm>
            <a:off x="4953000" y="4327525"/>
            <a:ext cx="3810000" cy="2149475"/>
            <a:chOff x="3072" y="2726"/>
            <a:chExt cx="2400" cy="1354"/>
          </a:xfrm>
        </p:grpSpPr>
        <p:pic>
          <p:nvPicPr>
            <p:cNvPr id="46094" name="Picture 26" descr="073_Shutt_al_Arab"/>
            <p:cNvPicPr>
              <a:picLocks noChangeAspect="1" noChangeArrowheads="1"/>
            </p:cNvPicPr>
            <p:nvPr/>
          </p:nvPicPr>
          <p:blipFill>
            <a:blip r:embed="rId9"/>
            <a:srcRect l="6383" t="4790" r="4256" b="6587"/>
            <a:stretch>
              <a:fillRect/>
            </a:stretch>
          </p:blipFill>
          <p:spPr bwMode="auto">
            <a:xfrm>
              <a:off x="4455" y="2726"/>
              <a:ext cx="1017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95" name="Picture 28" descr="Kuwai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72" y="2727"/>
              <a:ext cx="1318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6" name="Rectangle 46"/>
            <p:cNvSpPr>
              <a:spLocks noChangeArrowheads="1"/>
            </p:cNvSpPr>
            <p:nvPr/>
          </p:nvSpPr>
          <p:spPr bwMode="auto">
            <a:xfrm>
              <a:off x="4464" y="2736"/>
              <a:ext cx="1008" cy="134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47"/>
            <p:cNvSpPr>
              <a:spLocks noChangeArrowheads="1"/>
            </p:cNvSpPr>
            <p:nvPr/>
          </p:nvSpPr>
          <p:spPr bwMode="auto">
            <a:xfrm>
              <a:off x="3600" y="3600"/>
              <a:ext cx="336" cy="38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8" name="Line 48"/>
            <p:cNvSpPr>
              <a:spLocks noChangeShapeType="1"/>
            </p:cNvSpPr>
            <p:nvPr/>
          </p:nvSpPr>
          <p:spPr bwMode="auto">
            <a:xfrm flipV="1">
              <a:off x="3600" y="2736"/>
              <a:ext cx="864" cy="8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9" name="Line 49"/>
            <p:cNvSpPr>
              <a:spLocks noChangeShapeType="1"/>
            </p:cNvSpPr>
            <p:nvPr/>
          </p:nvSpPr>
          <p:spPr bwMode="auto">
            <a:xfrm>
              <a:off x="3600" y="3984"/>
              <a:ext cx="864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1" name="Text Box 51"/>
          <p:cNvSpPr txBox="1">
            <a:spLocks noChangeArrowheads="1"/>
          </p:cNvSpPr>
          <p:nvPr/>
        </p:nvSpPr>
        <p:spPr bwMode="auto">
          <a:xfrm>
            <a:off x="1239838" y="838200"/>
            <a:ext cx="1176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Euphrates</a:t>
            </a:r>
          </a:p>
        </p:txBody>
      </p:sp>
      <p:sp>
        <p:nvSpPr>
          <p:cNvPr id="46092" name="Text Box 52"/>
          <p:cNvSpPr txBox="1">
            <a:spLocks noChangeArrowheads="1"/>
          </p:cNvSpPr>
          <p:nvPr/>
        </p:nvSpPr>
        <p:spPr bwMode="auto">
          <a:xfrm>
            <a:off x="6488113" y="838200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Tigris</a:t>
            </a:r>
          </a:p>
        </p:txBody>
      </p:sp>
      <p:sp>
        <p:nvSpPr>
          <p:cNvPr id="46093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7"/>
          <p:cNvPicPr>
            <a:picLocks noChangeAspect="1" noChangeArrowheads="1"/>
          </p:cNvPicPr>
          <p:nvPr/>
        </p:nvPicPr>
        <p:blipFill>
          <a:blip r:embed="rId2"/>
          <a:srcRect l="6717" r="12686" b="4167"/>
          <a:stretch>
            <a:fillRect/>
          </a:stretch>
        </p:blipFill>
        <p:spPr bwMode="auto">
          <a:xfrm>
            <a:off x="304800" y="1598613"/>
            <a:ext cx="30480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2794000" y="669925"/>
            <a:ext cx="355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Tigris and Euphrates Rivers</a:t>
            </a:r>
          </a:p>
        </p:txBody>
      </p:sp>
      <p:pic>
        <p:nvPicPr>
          <p:cNvPr id="47109" name="Picture 15" descr="Mesopotamia  19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713" y="1446213"/>
            <a:ext cx="2427287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6" descr="Mesopotamia  2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7150" y="1439863"/>
            <a:ext cx="24320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ctangle 18"/>
          <p:cNvSpPr>
            <a:spLocks noChangeArrowheads="1"/>
          </p:cNvSpPr>
          <p:nvPr/>
        </p:nvSpPr>
        <p:spPr bwMode="auto">
          <a:xfrm>
            <a:off x="3657600" y="1446213"/>
            <a:ext cx="2438400" cy="3124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Rectangle 19"/>
          <p:cNvSpPr>
            <a:spLocks noChangeArrowheads="1"/>
          </p:cNvSpPr>
          <p:nvPr/>
        </p:nvSpPr>
        <p:spPr bwMode="auto">
          <a:xfrm>
            <a:off x="2362200" y="3351213"/>
            <a:ext cx="381000" cy="45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Line 20"/>
          <p:cNvSpPr>
            <a:spLocks noChangeShapeType="1"/>
          </p:cNvSpPr>
          <p:nvPr/>
        </p:nvSpPr>
        <p:spPr bwMode="auto">
          <a:xfrm flipV="1">
            <a:off x="2362200" y="1447800"/>
            <a:ext cx="1295400" cy="19034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4" name="Line 21"/>
          <p:cNvSpPr>
            <a:spLocks noChangeShapeType="1"/>
          </p:cNvSpPr>
          <p:nvPr/>
        </p:nvSpPr>
        <p:spPr bwMode="auto">
          <a:xfrm>
            <a:off x="2362200" y="3808413"/>
            <a:ext cx="1295400" cy="7635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5" name="Text Box 22"/>
          <p:cNvSpPr txBox="1">
            <a:spLocks noChangeArrowheads="1"/>
          </p:cNvSpPr>
          <p:nvPr/>
        </p:nvSpPr>
        <p:spPr bwMode="auto">
          <a:xfrm>
            <a:off x="1050925" y="2954338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IRAQ</a:t>
            </a:r>
          </a:p>
        </p:txBody>
      </p:sp>
      <p:sp>
        <p:nvSpPr>
          <p:cNvPr id="47116" name="Text Box 23"/>
          <p:cNvSpPr txBox="1">
            <a:spLocks noChangeArrowheads="1"/>
          </p:cNvSpPr>
          <p:nvPr/>
        </p:nvSpPr>
        <p:spPr bwMode="auto">
          <a:xfrm>
            <a:off x="2209800" y="1676400"/>
            <a:ext cx="67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IRAN</a:t>
            </a:r>
          </a:p>
        </p:txBody>
      </p:sp>
      <p:sp>
        <p:nvSpPr>
          <p:cNvPr id="47117" name="Text Box 24"/>
          <p:cNvSpPr txBox="1">
            <a:spLocks noChangeArrowheads="1"/>
          </p:cNvSpPr>
          <p:nvPr/>
        </p:nvSpPr>
        <p:spPr bwMode="auto">
          <a:xfrm>
            <a:off x="1736725" y="2524125"/>
            <a:ext cx="941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Baghdad</a:t>
            </a:r>
          </a:p>
        </p:txBody>
      </p:sp>
      <p:sp>
        <p:nvSpPr>
          <p:cNvPr id="47118" name="Text Box 25"/>
          <p:cNvSpPr txBox="1">
            <a:spLocks noChangeArrowheads="1"/>
          </p:cNvSpPr>
          <p:nvPr/>
        </p:nvSpPr>
        <p:spPr bwMode="auto">
          <a:xfrm>
            <a:off x="2174875" y="1027113"/>
            <a:ext cx="479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Destruction of the Mesopotamian Marshes</a:t>
            </a:r>
          </a:p>
        </p:txBody>
      </p:sp>
      <p:sp>
        <p:nvSpPr>
          <p:cNvPr id="47119" name="Text Box 26"/>
          <p:cNvSpPr txBox="1">
            <a:spLocks noChangeArrowheads="1"/>
          </p:cNvSpPr>
          <p:nvPr/>
        </p:nvSpPr>
        <p:spPr bwMode="auto">
          <a:xfrm>
            <a:off x="4564063" y="42672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1973</a:t>
            </a:r>
          </a:p>
        </p:txBody>
      </p:sp>
      <p:sp>
        <p:nvSpPr>
          <p:cNvPr id="47120" name="Text Box 27"/>
          <p:cNvSpPr txBox="1">
            <a:spLocks noChangeArrowheads="1"/>
          </p:cNvSpPr>
          <p:nvPr/>
        </p:nvSpPr>
        <p:spPr bwMode="auto">
          <a:xfrm>
            <a:off x="7305675" y="426720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2000</a:t>
            </a:r>
          </a:p>
        </p:txBody>
      </p:sp>
      <p:pic>
        <p:nvPicPr>
          <p:cNvPr id="47121" name="Picture 31" descr="marshes-mudhif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727575"/>
            <a:ext cx="258762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33" descr="marshes-before"/>
          <p:cNvPicPr>
            <a:picLocks noChangeAspect="1" noChangeArrowheads="1"/>
          </p:cNvPicPr>
          <p:nvPr/>
        </p:nvPicPr>
        <p:blipFill>
          <a:blip r:embed="rId6"/>
          <a:srcRect l="4167" t="5376" r="5417" b="13979"/>
          <a:stretch>
            <a:fillRect/>
          </a:stretch>
        </p:blipFill>
        <p:spPr bwMode="auto">
          <a:xfrm>
            <a:off x="304800" y="4724400"/>
            <a:ext cx="26876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3" name="Picture 26" descr="2003429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2150" y="4724400"/>
            <a:ext cx="277495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4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3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794000" y="669925"/>
            <a:ext cx="355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Tigris and Euphrates Rivers</a:t>
            </a:r>
          </a:p>
        </p:txBody>
      </p:sp>
      <p:sp>
        <p:nvSpPr>
          <p:cNvPr id="48132" name="Text Box 25"/>
          <p:cNvSpPr txBox="1">
            <a:spLocks noChangeArrowheads="1"/>
          </p:cNvSpPr>
          <p:nvPr/>
        </p:nvSpPr>
        <p:spPr bwMode="auto">
          <a:xfrm>
            <a:off x="2174875" y="1027113"/>
            <a:ext cx="479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Restoration of the Mesopotamian Marshes</a:t>
            </a:r>
          </a:p>
        </p:txBody>
      </p:sp>
      <p:sp>
        <p:nvSpPr>
          <p:cNvPr id="48134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  <p:pic>
        <p:nvPicPr>
          <p:cNvPr id="48137" name="Picture 9" descr="E_A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0"/>
            <a:ext cx="50292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49155" name="Picture 42" descr="EgyptMap"/>
          <p:cNvPicPr>
            <a:picLocks noChangeAspect="1" noChangeArrowheads="1"/>
          </p:cNvPicPr>
          <p:nvPr/>
        </p:nvPicPr>
        <p:blipFill>
          <a:blip r:embed="rId2"/>
          <a:srcRect t="2563" r="35252" b="10962"/>
          <a:stretch>
            <a:fillRect/>
          </a:stretch>
        </p:blipFill>
        <p:spPr bwMode="auto">
          <a:xfrm>
            <a:off x="838200" y="1066800"/>
            <a:ext cx="2286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68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49157" name="Picture 72" descr="img0001.jpg"/>
          <p:cNvPicPr>
            <a:picLocks noChangeAspect="1" noChangeArrowheads="1"/>
          </p:cNvPicPr>
          <p:nvPr/>
        </p:nvPicPr>
        <p:blipFill>
          <a:blip r:embed="rId3"/>
          <a:srcRect l="21333" t="1794" b="10313"/>
          <a:stretch>
            <a:fillRect/>
          </a:stretch>
        </p:blipFill>
        <p:spPr bwMode="auto">
          <a:xfrm>
            <a:off x="4419600" y="1066800"/>
            <a:ext cx="449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98" name="Picture 74" descr="y5863e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657600"/>
            <a:ext cx="335280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421563" y="4498975"/>
            <a:ext cx="1143000" cy="1898650"/>
            <a:chOff x="1584" y="2832"/>
            <a:chExt cx="746" cy="1211"/>
          </a:xfrm>
        </p:grpSpPr>
        <p:pic>
          <p:nvPicPr>
            <p:cNvPr id="50191" name="Picture 7" descr="hap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4" y="2832"/>
              <a:ext cx="74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2" name="Text Box 8"/>
            <p:cNvSpPr txBox="1">
              <a:spLocks noChangeArrowheads="1"/>
            </p:cNvSpPr>
            <p:nvPr/>
          </p:nvSpPr>
          <p:spPr bwMode="auto">
            <a:xfrm>
              <a:off x="1760" y="3828"/>
              <a:ext cx="40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Hapi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79438" y="1066800"/>
            <a:ext cx="3200400" cy="5418138"/>
            <a:chOff x="1872" y="672"/>
            <a:chExt cx="2016" cy="3413"/>
          </a:xfrm>
        </p:grpSpPr>
        <p:pic>
          <p:nvPicPr>
            <p:cNvPr id="50188" name="Picture 13" descr="sakkarah15"/>
            <p:cNvPicPr>
              <a:picLocks noChangeAspect="1" noChangeArrowheads="1"/>
            </p:cNvPicPr>
            <p:nvPr/>
          </p:nvPicPr>
          <p:blipFill>
            <a:blip r:embed="rId3"/>
            <a:srcRect t="16229"/>
            <a:stretch>
              <a:fillRect/>
            </a:stretch>
          </p:blipFill>
          <p:spPr bwMode="auto">
            <a:xfrm>
              <a:off x="1872" y="1800"/>
              <a:ext cx="2016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9" name="Picture 14" descr="nile1"/>
            <p:cNvPicPr>
              <a:picLocks noChangeAspect="1" noChangeArrowheads="1"/>
            </p:cNvPicPr>
            <p:nvPr/>
          </p:nvPicPr>
          <p:blipFill>
            <a:blip r:embed="rId4"/>
            <a:srcRect t="14035" b="15790"/>
            <a:stretch>
              <a:fillRect/>
            </a:stretch>
          </p:blipFill>
          <p:spPr bwMode="auto">
            <a:xfrm>
              <a:off x="1872" y="3024"/>
              <a:ext cx="2016" cy="1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90" name="Picture 15" descr="Nile_Delta_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84" y="672"/>
              <a:ext cx="1992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359275" y="4343400"/>
            <a:ext cx="2481263" cy="2209800"/>
            <a:chOff x="4032" y="576"/>
            <a:chExt cx="1563" cy="1392"/>
          </a:xfrm>
        </p:grpSpPr>
        <p:pic>
          <p:nvPicPr>
            <p:cNvPr id="50185" name="Picture 17" descr="EP3000"/>
            <p:cNvPicPr>
              <a:picLocks noChangeAspect="1" noChangeArrowheads="1"/>
            </p:cNvPicPr>
            <p:nvPr/>
          </p:nvPicPr>
          <p:blipFill>
            <a:blip r:embed="rId6"/>
            <a:srcRect l="5556" t="6667" r="11111" b="2222"/>
            <a:stretch>
              <a:fillRect/>
            </a:stretch>
          </p:blipFill>
          <p:spPr bwMode="auto">
            <a:xfrm>
              <a:off x="4752" y="672"/>
              <a:ext cx="843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6" name="Picture 18" descr="papyrus_plan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2" y="576"/>
              <a:ext cx="910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7" name="Picture 19" descr="papyrus4"/>
            <p:cNvPicPr>
              <a:picLocks noChangeAspect="1" noChangeArrowheads="1"/>
            </p:cNvPicPr>
            <p:nvPr/>
          </p:nvPicPr>
          <p:blipFill>
            <a:blip r:embed="rId8"/>
            <a:srcRect l="11121" t="17097" r="9117" b="17128"/>
            <a:stretch>
              <a:fillRect/>
            </a:stretch>
          </p:blipFill>
          <p:spPr bwMode="auto">
            <a:xfrm>
              <a:off x="4848" y="1296"/>
              <a:ext cx="59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82" name="Text Box 20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46103" name="Picture 23" descr="26005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1000" y="1066800"/>
            <a:ext cx="43434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t="11211" b="20506"/>
          <a:stretch>
            <a:fillRect/>
          </a:stretch>
        </p:blipFill>
        <p:spPr bwMode="auto">
          <a:xfrm>
            <a:off x="-666750" y="0"/>
            <a:ext cx="1047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WordArt 2" descr="Medium wood"/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8458200" cy="3382963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  <a:scene3d>
              <a:camera prst="legacyPerspectiveTopLeft">
                <a:rot lat="0" lon="20519990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51204" name="Picture 8" descr="04%20Irrigated%20field"/>
          <p:cNvPicPr>
            <a:picLocks noChangeAspect="1" noChangeArrowheads="1"/>
          </p:cNvPicPr>
          <p:nvPr/>
        </p:nvPicPr>
        <p:blipFill>
          <a:blip r:embed="rId2"/>
          <a:srcRect t="13007" b="3757"/>
          <a:stretch>
            <a:fillRect/>
          </a:stretch>
        </p:blipFill>
        <p:spPr bwMode="auto">
          <a:xfrm>
            <a:off x="800100" y="4038600"/>
            <a:ext cx="40005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 descr="life07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027488"/>
            <a:ext cx="266700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0" descr="the%20nile%20in%20flood"/>
          <p:cNvPicPr>
            <a:picLocks noChangeAspect="1" noChangeArrowheads="1"/>
          </p:cNvPicPr>
          <p:nvPr/>
        </p:nvPicPr>
        <p:blipFill>
          <a:blip r:embed="rId4"/>
          <a:srcRect t="34000" b="5556"/>
          <a:stretch>
            <a:fillRect/>
          </a:stretch>
        </p:blipFill>
        <p:spPr bwMode="auto">
          <a:xfrm>
            <a:off x="457200" y="1066800"/>
            <a:ext cx="5715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2" descr="Karl Butzer"/>
          <p:cNvPicPr>
            <a:picLocks noChangeAspect="1" noChangeArrowheads="1"/>
          </p:cNvPicPr>
          <p:nvPr/>
        </p:nvPicPr>
        <p:blipFill>
          <a:blip r:embed="rId5"/>
          <a:srcRect t="9610"/>
          <a:stretch>
            <a:fillRect/>
          </a:stretch>
        </p:blipFill>
        <p:spPr bwMode="auto">
          <a:xfrm>
            <a:off x="6477000" y="914400"/>
            <a:ext cx="20605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pic>
        <p:nvPicPr>
          <p:cNvPr id="48131" name="Picture 6" descr="Aswan High Dam 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508375"/>
            <a:ext cx="44196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7" descr="Aswan High Dam 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81000"/>
            <a:ext cx="238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3651250" y="1127125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Aswan High Dam</a:t>
            </a:r>
          </a:p>
        </p:txBody>
      </p:sp>
      <p:pic>
        <p:nvPicPr>
          <p:cNvPr id="52229" name="Picture 11"/>
          <p:cNvPicPr>
            <a:picLocks noChangeAspect="1" noChangeArrowheads="1"/>
          </p:cNvPicPr>
          <p:nvPr/>
        </p:nvPicPr>
        <p:blipFill>
          <a:blip r:embed="rId4"/>
          <a:srcRect l="16856" r="19144" b="9833"/>
          <a:stretch>
            <a:fillRect/>
          </a:stretch>
        </p:blipFill>
        <p:spPr bwMode="auto">
          <a:xfrm>
            <a:off x="166688" y="304800"/>
            <a:ext cx="25908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5" name="Rectangle 12"/>
          <p:cNvSpPr>
            <a:spLocks noChangeArrowheads="1"/>
          </p:cNvSpPr>
          <p:nvPr/>
        </p:nvSpPr>
        <p:spPr bwMode="auto">
          <a:xfrm>
            <a:off x="1995488" y="2209800"/>
            <a:ext cx="228600" cy="30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52400" y="2209800"/>
            <a:ext cx="2603500" cy="4419600"/>
            <a:chOff x="96" y="1392"/>
            <a:chExt cx="1640" cy="2784"/>
          </a:xfrm>
        </p:grpSpPr>
        <p:grpSp>
          <p:nvGrpSpPr>
            <p:cNvPr id="52236" name="Group 13"/>
            <p:cNvGrpSpPr>
              <a:grpSpLocks/>
            </p:cNvGrpSpPr>
            <p:nvPr/>
          </p:nvGrpSpPr>
          <p:grpSpPr bwMode="auto">
            <a:xfrm>
              <a:off x="104" y="1872"/>
              <a:ext cx="1632" cy="2304"/>
              <a:chOff x="192" y="1872"/>
              <a:chExt cx="1632" cy="2304"/>
            </a:xfrm>
          </p:grpSpPr>
          <p:pic>
            <p:nvPicPr>
              <p:cNvPr id="52239" name="Picture 14" descr="10064857"/>
              <p:cNvPicPr>
                <a:picLocks noChangeAspect="1" noChangeArrowheads="1"/>
              </p:cNvPicPr>
              <p:nvPr/>
            </p:nvPicPr>
            <p:blipFill>
              <a:blip r:embed="rId5"/>
              <a:srcRect l="20773" r="26402" b="562"/>
              <a:stretch>
                <a:fillRect/>
              </a:stretch>
            </p:blipFill>
            <p:spPr bwMode="auto">
              <a:xfrm>
                <a:off x="192" y="1872"/>
                <a:ext cx="1632" cy="2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0" name="Rectangle 15"/>
              <p:cNvSpPr>
                <a:spLocks noChangeArrowheads="1"/>
              </p:cNvSpPr>
              <p:nvPr/>
            </p:nvSpPr>
            <p:spPr bwMode="auto">
              <a:xfrm>
                <a:off x="192" y="1872"/>
                <a:ext cx="1632" cy="2304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37" name="Line 16"/>
            <p:cNvSpPr>
              <a:spLocks noChangeShapeType="1"/>
            </p:cNvSpPr>
            <p:nvPr/>
          </p:nvSpPr>
          <p:spPr bwMode="auto">
            <a:xfrm flipV="1">
              <a:off x="96" y="1392"/>
              <a:ext cx="1152" cy="4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Line 17"/>
            <p:cNvSpPr>
              <a:spLocks noChangeShapeType="1"/>
            </p:cNvSpPr>
            <p:nvPr/>
          </p:nvSpPr>
          <p:spPr bwMode="auto">
            <a:xfrm>
              <a:off x="1392" y="1392"/>
              <a:ext cx="336" cy="4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2233" name="Text Box 20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48141" name="Picture 22" descr="AswanDam_7_29_02"/>
          <p:cNvPicPr>
            <a:picLocks noChangeAspect="1" noChangeArrowheads="1"/>
          </p:cNvPicPr>
          <p:nvPr/>
        </p:nvPicPr>
        <p:blipFill>
          <a:blip r:embed="rId6"/>
          <a:srcRect t="8084" b="14851"/>
          <a:stretch>
            <a:fillRect/>
          </a:stretch>
        </p:blipFill>
        <p:spPr bwMode="auto">
          <a:xfrm>
            <a:off x="3124200" y="1447800"/>
            <a:ext cx="289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5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  <p:bldP spid="481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40966" name="Picture 6" descr="playa"/>
          <p:cNvPicPr>
            <a:picLocks noChangeAspect="1" noChangeArrowheads="1"/>
          </p:cNvPicPr>
          <p:nvPr/>
        </p:nvPicPr>
        <p:blipFill>
          <a:blip r:embed="rId2"/>
          <a:srcRect t="11375"/>
          <a:stretch>
            <a:fillRect/>
          </a:stretch>
        </p:blipFill>
        <p:spPr bwMode="auto">
          <a:xfrm>
            <a:off x="4419600" y="4038600"/>
            <a:ext cx="4114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33400" y="1066800"/>
            <a:ext cx="8001000" cy="5638800"/>
            <a:chOff x="336" y="672"/>
            <a:chExt cx="5040" cy="3552"/>
          </a:xfrm>
        </p:grpSpPr>
        <p:pic>
          <p:nvPicPr>
            <p:cNvPr id="53255" name="Picture 18" descr="Irrigation in the heart of the Sahara, Egyp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672"/>
              <a:ext cx="2135" cy="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6" name="Picture 20" descr="Irrigation canal branch in Sina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96" y="864"/>
              <a:ext cx="2580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254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45063" name="Picture 7" descr="4806as09%20Aswan%20D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1148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image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3400"/>
            <a:ext cx="32575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bb-egypt-1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19200"/>
            <a:ext cx="41910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Picture 15" descr="y5863e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8175" y="4267200"/>
            <a:ext cx="461962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55300" name="Picture 11" descr="n1442_72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63663"/>
            <a:ext cx="6435725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14" descr="c1965-asw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752850"/>
            <a:ext cx="4000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15"/>
          <p:cNvSpPr txBox="1">
            <a:spLocks noChangeArrowheads="1"/>
          </p:cNvSpPr>
          <p:nvPr/>
        </p:nvSpPr>
        <p:spPr bwMode="auto">
          <a:xfrm>
            <a:off x="3921125" y="963613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Abu Simbel</a:t>
            </a:r>
          </a:p>
        </p:txBody>
      </p:sp>
      <p:sp>
        <p:nvSpPr>
          <p:cNvPr id="55303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56322" name="Text Box 16"/>
          <p:cNvSpPr txBox="1">
            <a:spLocks noChangeArrowheads="1"/>
          </p:cNvSpPr>
          <p:nvPr/>
        </p:nvSpPr>
        <p:spPr bwMode="auto">
          <a:xfrm>
            <a:off x="3438525" y="31115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F7F5F"/>
                </a:solidFill>
              </a:rPr>
              <a:t>Riparian oasis</a:t>
            </a:r>
          </a:p>
        </p:txBody>
      </p:sp>
      <p:sp>
        <p:nvSpPr>
          <p:cNvPr id="56323" name="Text Box 17"/>
          <p:cNvSpPr txBox="1">
            <a:spLocks noChangeArrowheads="1"/>
          </p:cNvSpPr>
          <p:nvPr/>
        </p:nvSpPr>
        <p:spPr bwMode="auto">
          <a:xfrm>
            <a:off x="3894138" y="66992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Nile River</a:t>
            </a:r>
          </a:p>
        </p:txBody>
      </p:sp>
      <p:pic>
        <p:nvPicPr>
          <p:cNvPr id="56324" name="Picture 27" descr="Temple of Abu Simbel - Great jo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563" y="1298575"/>
            <a:ext cx="32385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9" descr="4395M-Abu-Sim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2838" y="3962400"/>
            <a:ext cx="33528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33" descr="abu_simbel_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450" y="1450975"/>
            <a:ext cx="34591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37" descr="beabus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3962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 Box 40"/>
          <p:cNvSpPr txBox="1">
            <a:spLocks noChangeArrowheads="1"/>
          </p:cNvSpPr>
          <p:nvPr/>
        </p:nvSpPr>
        <p:spPr bwMode="auto">
          <a:xfrm>
            <a:off x="3921125" y="963613"/>
            <a:ext cx="1301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Abu Simbel</a:t>
            </a:r>
          </a:p>
        </p:txBody>
      </p:sp>
      <p:sp>
        <p:nvSpPr>
          <p:cNvPr id="56329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2"/>
          <p:cNvGrpSpPr>
            <a:grpSpLocks/>
          </p:cNvGrpSpPr>
          <p:nvPr/>
        </p:nvGrpSpPr>
        <p:grpSpPr bwMode="auto">
          <a:xfrm>
            <a:off x="514350" y="457200"/>
            <a:ext cx="8115300" cy="5843588"/>
            <a:chOff x="514350" y="457200"/>
            <a:chExt cx="8115300" cy="5843588"/>
          </a:xfrm>
        </p:grpSpPr>
        <p:pic>
          <p:nvPicPr>
            <p:cNvPr id="17414" name="Picture 5" descr="NAfrv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4350" y="557213"/>
              <a:ext cx="8115300" cy="574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TextBox 1"/>
            <p:cNvSpPr txBox="1">
              <a:spLocks noChangeArrowheads="1"/>
            </p:cNvSpPr>
            <p:nvPr/>
          </p:nvSpPr>
          <p:spPr bwMode="auto">
            <a:xfrm>
              <a:off x="3533775" y="457200"/>
              <a:ext cx="2105025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BIOMES</a:t>
              </a:r>
            </a:p>
          </p:txBody>
        </p:sp>
      </p:grpSp>
      <p:sp>
        <p:nvSpPr>
          <p:cNvPr id="82950" name="Freeform 6"/>
          <p:cNvSpPr>
            <a:spLocks/>
          </p:cNvSpPr>
          <p:nvPr/>
        </p:nvSpPr>
        <p:spPr bwMode="auto">
          <a:xfrm>
            <a:off x="652463" y="2033588"/>
            <a:ext cx="6715125" cy="2085975"/>
          </a:xfrm>
          <a:custGeom>
            <a:avLst/>
            <a:gdLst>
              <a:gd name="T0" fmla="*/ 2147483647 w 4230"/>
              <a:gd name="T1" fmla="*/ 2147483647 h 1314"/>
              <a:gd name="T2" fmla="*/ 2147483647 w 4230"/>
              <a:gd name="T3" fmla="*/ 2147483647 h 1314"/>
              <a:gd name="T4" fmla="*/ 2147483647 w 4230"/>
              <a:gd name="T5" fmla="*/ 2147483647 h 1314"/>
              <a:gd name="T6" fmla="*/ 2147483647 w 4230"/>
              <a:gd name="T7" fmla="*/ 2147483647 h 1314"/>
              <a:gd name="T8" fmla="*/ 2147483647 w 4230"/>
              <a:gd name="T9" fmla="*/ 2147483647 h 1314"/>
              <a:gd name="T10" fmla="*/ 2147483647 w 4230"/>
              <a:gd name="T11" fmla="*/ 2147483647 h 1314"/>
              <a:gd name="T12" fmla="*/ 2147483647 w 4230"/>
              <a:gd name="T13" fmla="*/ 2147483647 h 1314"/>
              <a:gd name="T14" fmla="*/ 2147483647 w 4230"/>
              <a:gd name="T15" fmla="*/ 2147483647 h 1314"/>
              <a:gd name="T16" fmla="*/ 2147483647 w 4230"/>
              <a:gd name="T17" fmla="*/ 2147483647 h 1314"/>
              <a:gd name="T18" fmla="*/ 2147483647 w 4230"/>
              <a:gd name="T19" fmla="*/ 2147483647 h 1314"/>
              <a:gd name="T20" fmla="*/ 2147483647 w 4230"/>
              <a:gd name="T21" fmla="*/ 2147483647 h 1314"/>
              <a:gd name="T22" fmla="*/ 2147483647 w 4230"/>
              <a:gd name="T23" fmla="*/ 0 h 1314"/>
              <a:gd name="T24" fmla="*/ 2147483647 w 4230"/>
              <a:gd name="T25" fmla="*/ 2147483647 h 1314"/>
              <a:gd name="T26" fmla="*/ 2147483647 w 4230"/>
              <a:gd name="T27" fmla="*/ 2147483647 h 1314"/>
              <a:gd name="T28" fmla="*/ 2147483647 w 4230"/>
              <a:gd name="T29" fmla="*/ 2147483647 h 1314"/>
              <a:gd name="T30" fmla="*/ 2147483647 w 4230"/>
              <a:gd name="T31" fmla="*/ 2147483647 h 1314"/>
              <a:gd name="T32" fmla="*/ 2147483647 w 4230"/>
              <a:gd name="T33" fmla="*/ 2147483647 h 1314"/>
              <a:gd name="T34" fmla="*/ 2147483647 w 4230"/>
              <a:gd name="T35" fmla="*/ 2147483647 h 1314"/>
              <a:gd name="T36" fmla="*/ 2147483647 w 4230"/>
              <a:gd name="T37" fmla="*/ 2147483647 h 1314"/>
              <a:gd name="T38" fmla="*/ 2147483647 w 4230"/>
              <a:gd name="T39" fmla="*/ 2147483647 h 1314"/>
              <a:gd name="T40" fmla="*/ 2147483647 w 4230"/>
              <a:gd name="T41" fmla="*/ 2147483647 h 1314"/>
              <a:gd name="T42" fmla="*/ 2147483647 w 4230"/>
              <a:gd name="T43" fmla="*/ 2147483647 h 1314"/>
              <a:gd name="T44" fmla="*/ 2147483647 w 4230"/>
              <a:gd name="T45" fmla="*/ 2147483647 h 1314"/>
              <a:gd name="T46" fmla="*/ 2147483647 w 4230"/>
              <a:gd name="T47" fmla="*/ 2147483647 h 1314"/>
              <a:gd name="T48" fmla="*/ 2147483647 w 4230"/>
              <a:gd name="T49" fmla="*/ 2147483647 h 1314"/>
              <a:gd name="T50" fmla="*/ 2147483647 w 4230"/>
              <a:gd name="T51" fmla="*/ 2147483647 h 1314"/>
              <a:gd name="T52" fmla="*/ 2147483647 w 4230"/>
              <a:gd name="T53" fmla="*/ 2147483647 h 1314"/>
              <a:gd name="T54" fmla="*/ 2147483647 w 4230"/>
              <a:gd name="T55" fmla="*/ 2147483647 h 1314"/>
              <a:gd name="T56" fmla="*/ 2147483647 w 4230"/>
              <a:gd name="T57" fmla="*/ 2147483647 h 1314"/>
              <a:gd name="T58" fmla="*/ 2147483647 w 4230"/>
              <a:gd name="T59" fmla="*/ 2147483647 h 1314"/>
              <a:gd name="T60" fmla="*/ 2147483647 w 4230"/>
              <a:gd name="T61" fmla="*/ 2147483647 h 1314"/>
              <a:gd name="T62" fmla="*/ 2147483647 w 4230"/>
              <a:gd name="T63" fmla="*/ 2147483647 h 1314"/>
              <a:gd name="T64" fmla="*/ 2147483647 w 4230"/>
              <a:gd name="T65" fmla="*/ 2147483647 h 1314"/>
              <a:gd name="T66" fmla="*/ 2147483647 w 4230"/>
              <a:gd name="T67" fmla="*/ 2147483647 h 1314"/>
              <a:gd name="T68" fmla="*/ 2147483647 w 4230"/>
              <a:gd name="T69" fmla="*/ 2147483647 h 1314"/>
              <a:gd name="T70" fmla="*/ 2147483647 w 4230"/>
              <a:gd name="T71" fmla="*/ 2147483647 h 1314"/>
              <a:gd name="T72" fmla="*/ 2147483647 w 4230"/>
              <a:gd name="T73" fmla="*/ 2147483647 h 1314"/>
              <a:gd name="T74" fmla="*/ 2147483647 w 4230"/>
              <a:gd name="T75" fmla="*/ 2147483647 h 1314"/>
              <a:gd name="T76" fmla="*/ 2147483647 w 4230"/>
              <a:gd name="T77" fmla="*/ 2147483647 h 1314"/>
              <a:gd name="T78" fmla="*/ 2147483647 w 4230"/>
              <a:gd name="T79" fmla="*/ 2147483647 h 1314"/>
              <a:gd name="T80" fmla="*/ 2147483647 w 4230"/>
              <a:gd name="T81" fmla="*/ 2147483647 h 1314"/>
              <a:gd name="T82" fmla="*/ 2147483647 w 4230"/>
              <a:gd name="T83" fmla="*/ 2147483647 h 1314"/>
              <a:gd name="T84" fmla="*/ 2147483647 w 4230"/>
              <a:gd name="T85" fmla="*/ 2147483647 h 1314"/>
              <a:gd name="T86" fmla="*/ 2147483647 w 4230"/>
              <a:gd name="T87" fmla="*/ 2147483647 h 1314"/>
              <a:gd name="T88" fmla="*/ 2147483647 w 4230"/>
              <a:gd name="T89" fmla="*/ 2147483647 h 1314"/>
              <a:gd name="T90" fmla="*/ 2147483647 w 4230"/>
              <a:gd name="T91" fmla="*/ 2147483647 h 1314"/>
              <a:gd name="T92" fmla="*/ 2147483647 w 4230"/>
              <a:gd name="T93" fmla="*/ 2147483647 h 1314"/>
              <a:gd name="T94" fmla="*/ 2147483647 w 4230"/>
              <a:gd name="T95" fmla="*/ 2147483647 h 1314"/>
              <a:gd name="T96" fmla="*/ 2147483647 w 4230"/>
              <a:gd name="T97" fmla="*/ 2147483647 h 1314"/>
              <a:gd name="T98" fmla="*/ 2147483647 w 4230"/>
              <a:gd name="T99" fmla="*/ 2147483647 h 1314"/>
              <a:gd name="T100" fmla="*/ 2147483647 w 4230"/>
              <a:gd name="T101" fmla="*/ 2147483647 h 1314"/>
              <a:gd name="T102" fmla="*/ 2147483647 w 4230"/>
              <a:gd name="T103" fmla="*/ 2147483647 h 1314"/>
              <a:gd name="T104" fmla="*/ 2147483647 w 4230"/>
              <a:gd name="T105" fmla="*/ 2147483647 h 1314"/>
              <a:gd name="T106" fmla="*/ 2147483647 w 4230"/>
              <a:gd name="T107" fmla="*/ 2147483647 h 1314"/>
              <a:gd name="T108" fmla="*/ 2147483647 w 4230"/>
              <a:gd name="T109" fmla="*/ 2147483647 h 1314"/>
              <a:gd name="T110" fmla="*/ 2147483647 w 4230"/>
              <a:gd name="T111" fmla="*/ 2147483647 h 1314"/>
              <a:gd name="T112" fmla="*/ 2147483647 w 4230"/>
              <a:gd name="T113" fmla="*/ 2147483647 h 1314"/>
              <a:gd name="T114" fmla="*/ 2147483647 w 4230"/>
              <a:gd name="T115" fmla="*/ 2147483647 h 1314"/>
              <a:gd name="T116" fmla="*/ 2147483647 w 4230"/>
              <a:gd name="T117" fmla="*/ 2147483647 h 1314"/>
              <a:gd name="T118" fmla="*/ 2147483647 w 4230"/>
              <a:gd name="T119" fmla="*/ 2147483647 h 1314"/>
              <a:gd name="T120" fmla="*/ 2147483647 w 4230"/>
              <a:gd name="T121" fmla="*/ 2147483647 h 131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230"/>
              <a:gd name="T184" fmla="*/ 0 h 1314"/>
              <a:gd name="T185" fmla="*/ 4230 w 4230"/>
              <a:gd name="T186" fmla="*/ 1314 h 131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230" h="1314">
                <a:moveTo>
                  <a:pt x="33" y="1053"/>
                </a:moveTo>
                <a:lnTo>
                  <a:pt x="45" y="972"/>
                </a:lnTo>
                <a:lnTo>
                  <a:pt x="42" y="885"/>
                </a:lnTo>
                <a:lnTo>
                  <a:pt x="3" y="819"/>
                </a:lnTo>
                <a:lnTo>
                  <a:pt x="0" y="768"/>
                </a:lnTo>
                <a:lnTo>
                  <a:pt x="33" y="687"/>
                </a:lnTo>
                <a:lnTo>
                  <a:pt x="96" y="594"/>
                </a:lnTo>
                <a:lnTo>
                  <a:pt x="126" y="516"/>
                </a:lnTo>
                <a:lnTo>
                  <a:pt x="150" y="465"/>
                </a:lnTo>
                <a:lnTo>
                  <a:pt x="207" y="429"/>
                </a:lnTo>
                <a:lnTo>
                  <a:pt x="225" y="375"/>
                </a:lnTo>
                <a:lnTo>
                  <a:pt x="261" y="351"/>
                </a:lnTo>
                <a:lnTo>
                  <a:pt x="321" y="348"/>
                </a:lnTo>
                <a:lnTo>
                  <a:pt x="435" y="330"/>
                </a:lnTo>
                <a:lnTo>
                  <a:pt x="555" y="282"/>
                </a:lnTo>
                <a:lnTo>
                  <a:pt x="675" y="237"/>
                </a:lnTo>
                <a:lnTo>
                  <a:pt x="786" y="171"/>
                </a:lnTo>
                <a:lnTo>
                  <a:pt x="852" y="132"/>
                </a:lnTo>
                <a:lnTo>
                  <a:pt x="933" y="111"/>
                </a:lnTo>
                <a:lnTo>
                  <a:pt x="1035" y="111"/>
                </a:lnTo>
                <a:lnTo>
                  <a:pt x="1131" y="90"/>
                </a:lnTo>
                <a:lnTo>
                  <a:pt x="1227" y="45"/>
                </a:lnTo>
                <a:lnTo>
                  <a:pt x="1317" y="9"/>
                </a:lnTo>
                <a:lnTo>
                  <a:pt x="1410" y="0"/>
                </a:lnTo>
                <a:lnTo>
                  <a:pt x="1488" y="24"/>
                </a:lnTo>
                <a:lnTo>
                  <a:pt x="1548" y="93"/>
                </a:lnTo>
                <a:lnTo>
                  <a:pt x="1617" y="135"/>
                </a:lnTo>
                <a:lnTo>
                  <a:pt x="1701" y="159"/>
                </a:lnTo>
                <a:lnTo>
                  <a:pt x="1776" y="210"/>
                </a:lnTo>
                <a:lnTo>
                  <a:pt x="1833" y="252"/>
                </a:lnTo>
                <a:lnTo>
                  <a:pt x="1896" y="258"/>
                </a:lnTo>
                <a:lnTo>
                  <a:pt x="1980" y="252"/>
                </a:lnTo>
                <a:lnTo>
                  <a:pt x="2085" y="159"/>
                </a:lnTo>
                <a:lnTo>
                  <a:pt x="2172" y="129"/>
                </a:lnTo>
                <a:lnTo>
                  <a:pt x="2253" y="153"/>
                </a:lnTo>
                <a:lnTo>
                  <a:pt x="2421" y="189"/>
                </a:lnTo>
                <a:lnTo>
                  <a:pt x="2502" y="198"/>
                </a:lnTo>
                <a:lnTo>
                  <a:pt x="2580" y="186"/>
                </a:lnTo>
                <a:lnTo>
                  <a:pt x="2658" y="174"/>
                </a:lnTo>
                <a:lnTo>
                  <a:pt x="2727" y="186"/>
                </a:lnTo>
                <a:lnTo>
                  <a:pt x="2790" y="210"/>
                </a:lnTo>
                <a:lnTo>
                  <a:pt x="2850" y="225"/>
                </a:lnTo>
                <a:lnTo>
                  <a:pt x="2928" y="201"/>
                </a:lnTo>
                <a:lnTo>
                  <a:pt x="3003" y="177"/>
                </a:lnTo>
                <a:lnTo>
                  <a:pt x="3126" y="165"/>
                </a:lnTo>
                <a:lnTo>
                  <a:pt x="3285" y="183"/>
                </a:lnTo>
                <a:lnTo>
                  <a:pt x="3456" y="216"/>
                </a:lnTo>
                <a:lnTo>
                  <a:pt x="3555" y="219"/>
                </a:lnTo>
                <a:lnTo>
                  <a:pt x="3612" y="252"/>
                </a:lnTo>
                <a:lnTo>
                  <a:pt x="3678" y="318"/>
                </a:lnTo>
                <a:lnTo>
                  <a:pt x="3705" y="363"/>
                </a:lnTo>
                <a:lnTo>
                  <a:pt x="3738" y="384"/>
                </a:lnTo>
                <a:lnTo>
                  <a:pt x="3780" y="384"/>
                </a:lnTo>
                <a:lnTo>
                  <a:pt x="3807" y="357"/>
                </a:lnTo>
                <a:lnTo>
                  <a:pt x="3840" y="333"/>
                </a:lnTo>
                <a:lnTo>
                  <a:pt x="3864" y="342"/>
                </a:lnTo>
                <a:lnTo>
                  <a:pt x="3888" y="390"/>
                </a:lnTo>
                <a:lnTo>
                  <a:pt x="3915" y="420"/>
                </a:lnTo>
                <a:lnTo>
                  <a:pt x="3945" y="423"/>
                </a:lnTo>
                <a:lnTo>
                  <a:pt x="3984" y="426"/>
                </a:lnTo>
                <a:lnTo>
                  <a:pt x="4011" y="453"/>
                </a:lnTo>
                <a:lnTo>
                  <a:pt x="4041" y="498"/>
                </a:lnTo>
                <a:lnTo>
                  <a:pt x="4098" y="522"/>
                </a:lnTo>
                <a:lnTo>
                  <a:pt x="4227" y="531"/>
                </a:lnTo>
                <a:lnTo>
                  <a:pt x="4230" y="594"/>
                </a:lnTo>
                <a:lnTo>
                  <a:pt x="4143" y="594"/>
                </a:lnTo>
                <a:lnTo>
                  <a:pt x="4026" y="564"/>
                </a:lnTo>
                <a:lnTo>
                  <a:pt x="3981" y="555"/>
                </a:lnTo>
                <a:lnTo>
                  <a:pt x="3933" y="585"/>
                </a:lnTo>
                <a:lnTo>
                  <a:pt x="3912" y="630"/>
                </a:lnTo>
                <a:lnTo>
                  <a:pt x="3927" y="696"/>
                </a:lnTo>
                <a:lnTo>
                  <a:pt x="3987" y="729"/>
                </a:lnTo>
                <a:lnTo>
                  <a:pt x="4065" y="804"/>
                </a:lnTo>
                <a:lnTo>
                  <a:pt x="4077" y="852"/>
                </a:lnTo>
                <a:lnTo>
                  <a:pt x="4059" y="894"/>
                </a:lnTo>
                <a:lnTo>
                  <a:pt x="4026" y="936"/>
                </a:lnTo>
                <a:lnTo>
                  <a:pt x="3960" y="987"/>
                </a:lnTo>
                <a:lnTo>
                  <a:pt x="3909" y="1005"/>
                </a:lnTo>
                <a:lnTo>
                  <a:pt x="3819" y="1044"/>
                </a:lnTo>
                <a:lnTo>
                  <a:pt x="3756" y="1086"/>
                </a:lnTo>
                <a:lnTo>
                  <a:pt x="3711" y="1128"/>
                </a:lnTo>
                <a:lnTo>
                  <a:pt x="3636" y="1137"/>
                </a:lnTo>
                <a:lnTo>
                  <a:pt x="3534" y="1188"/>
                </a:lnTo>
                <a:lnTo>
                  <a:pt x="3498" y="1125"/>
                </a:lnTo>
                <a:lnTo>
                  <a:pt x="3450" y="1119"/>
                </a:lnTo>
                <a:lnTo>
                  <a:pt x="3393" y="1134"/>
                </a:lnTo>
                <a:lnTo>
                  <a:pt x="3348" y="1092"/>
                </a:lnTo>
                <a:lnTo>
                  <a:pt x="3288" y="996"/>
                </a:lnTo>
                <a:lnTo>
                  <a:pt x="3216" y="894"/>
                </a:lnTo>
                <a:lnTo>
                  <a:pt x="3192" y="825"/>
                </a:lnTo>
                <a:lnTo>
                  <a:pt x="3162" y="765"/>
                </a:lnTo>
                <a:lnTo>
                  <a:pt x="3078" y="657"/>
                </a:lnTo>
                <a:lnTo>
                  <a:pt x="3045" y="603"/>
                </a:lnTo>
                <a:lnTo>
                  <a:pt x="3003" y="561"/>
                </a:lnTo>
                <a:lnTo>
                  <a:pt x="2976" y="564"/>
                </a:lnTo>
                <a:lnTo>
                  <a:pt x="2976" y="606"/>
                </a:lnTo>
                <a:lnTo>
                  <a:pt x="3009" y="639"/>
                </a:lnTo>
                <a:lnTo>
                  <a:pt x="3093" y="762"/>
                </a:lnTo>
                <a:lnTo>
                  <a:pt x="3144" y="843"/>
                </a:lnTo>
                <a:lnTo>
                  <a:pt x="3168" y="915"/>
                </a:lnTo>
                <a:lnTo>
                  <a:pt x="3039" y="984"/>
                </a:lnTo>
                <a:lnTo>
                  <a:pt x="2949" y="1023"/>
                </a:lnTo>
                <a:lnTo>
                  <a:pt x="2829" y="1095"/>
                </a:lnTo>
                <a:lnTo>
                  <a:pt x="2682" y="1173"/>
                </a:lnTo>
                <a:lnTo>
                  <a:pt x="2523" y="1245"/>
                </a:lnTo>
                <a:lnTo>
                  <a:pt x="2427" y="1272"/>
                </a:lnTo>
                <a:lnTo>
                  <a:pt x="2295" y="1272"/>
                </a:lnTo>
                <a:lnTo>
                  <a:pt x="2223" y="1260"/>
                </a:lnTo>
                <a:lnTo>
                  <a:pt x="2133" y="1263"/>
                </a:lnTo>
                <a:lnTo>
                  <a:pt x="2016" y="1299"/>
                </a:lnTo>
                <a:lnTo>
                  <a:pt x="1908" y="1314"/>
                </a:lnTo>
                <a:lnTo>
                  <a:pt x="1791" y="1302"/>
                </a:lnTo>
                <a:lnTo>
                  <a:pt x="1701" y="1278"/>
                </a:lnTo>
                <a:lnTo>
                  <a:pt x="1581" y="1200"/>
                </a:lnTo>
                <a:lnTo>
                  <a:pt x="1500" y="1167"/>
                </a:lnTo>
                <a:lnTo>
                  <a:pt x="1383" y="1155"/>
                </a:lnTo>
                <a:lnTo>
                  <a:pt x="1209" y="1137"/>
                </a:lnTo>
                <a:lnTo>
                  <a:pt x="1020" y="1152"/>
                </a:lnTo>
                <a:lnTo>
                  <a:pt x="855" y="1143"/>
                </a:lnTo>
                <a:lnTo>
                  <a:pt x="636" y="1128"/>
                </a:lnTo>
                <a:lnTo>
                  <a:pt x="459" y="1086"/>
                </a:lnTo>
                <a:lnTo>
                  <a:pt x="273" y="1050"/>
                </a:lnTo>
                <a:lnTo>
                  <a:pt x="33" y="1053"/>
                </a:lnTo>
                <a:close/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2133600" y="5181600"/>
            <a:ext cx="1752600" cy="381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57450" y="2844800"/>
            <a:ext cx="1212850" cy="4603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Sahara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2628265">
            <a:off x="5368925" y="2765425"/>
            <a:ext cx="1330325" cy="461963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Arabian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0" grpId="0" animBg="1"/>
      <p:bldP spid="82951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4889500"/>
            <a:ext cx="8763000" cy="1771650"/>
            <a:chOff x="144" y="3080"/>
            <a:chExt cx="5520" cy="1116"/>
          </a:xfrm>
        </p:grpSpPr>
        <p:pic>
          <p:nvPicPr>
            <p:cNvPr id="18462" name="Picture 35" descr="Dattelpalme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3152"/>
              <a:ext cx="1536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3" name="Picture 48" descr="Oasi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96" y="3154"/>
              <a:ext cx="1392" cy="1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4" name="Picture 56" descr="siwa"/>
            <p:cNvPicPr>
              <a:picLocks noChangeAspect="1" noChangeArrowheads="1"/>
            </p:cNvPicPr>
            <p:nvPr/>
          </p:nvPicPr>
          <p:blipFill>
            <a:blip r:embed="rId4">
              <a:lum bright="-12000" contrast="6000"/>
            </a:blip>
            <a:srcRect/>
            <a:stretch>
              <a:fillRect/>
            </a:stretch>
          </p:blipFill>
          <p:spPr bwMode="auto">
            <a:xfrm>
              <a:off x="3504" y="3080"/>
              <a:ext cx="2160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5" name="Text Box 73"/>
            <p:cNvSpPr txBox="1">
              <a:spLocks noChangeArrowheads="1"/>
            </p:cNvSpPr>
            <p:nvPr/>
          </p:nvSpPr>
          <p:spPr bwMode="auto">
            <a:xfrm>
              <a:off x="614" y="3984"/>
              <a:ext cx="5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Tunisia</a:t>
              </a:r>
            </a:p>
          </p:txBody>
        </p:sp>
        <p:sp>
          <p:nvSpPr>
            <p:cNvPr id="18466" name="Text Box 74"/>
            <p:cNvSpPr txBox="1">
              <a:spLocks noChangeArrowheads="1"/>
            </p:cNvSpPr>
            <p:nvPr/>
          </p:nvSpPr>
          <p:spPr bwMode="auto">
            <a:xfrm>
              <a:off x="2367" y="3974"/>
              <a:ext cx="4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Libya</a:t>
              </a:r>
            </a:p>
          </p:txBody>
        </p:sp>
        <p:sp>
          <p:nvSpPr>
            <p:cNvPr id="18467" name="Text Box 75"/>
            <p:cNvSpPr txBox="1">
              <a:spLocks noChangeArrowheads="1"/>
            </p:cNvSpPr>
            <p:nvPr/>
          </p:nvSpPr>
          <p:spPr bwMode="auto">
            <a:xfrm>
              <a:off x="3494" y="3974"/>
              <a:ext cx="83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Siwa, Egypt</a:t>
              </a:r>
            </a:p>
          </p:txBody>
        </p:sp>
      </p:grpSp>
      <p:sp>
        <p:nvSpPr>
          <p:cNvPr id="18434" name="AutoShape 16" descr="sahara-v-big"/>
          <p:cNvSpPr>
            <a:spLocks noChangeAspect="1" noChangeArrowheads="1"/>
          </p:cNvSpPr>
          <p:nvPr/>
        </p:nvSpPr>
        <p:spPr bwMode="auto">
          <a:xfrm>
            <a:off x="4425950" y="3292475"/>
            <a:ext cx="2968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5" name="AutoShape 23" descr="sahara-v-big"/>
          <p:cNvSpPr>
            <a:spLocks noChangeAspect="1" noChangeArrowheads="1"/>
          </p:cNvSpPr>
          <p:nvPr/>
        </p:nvSpPr>
        <p:spPr bwMode="auto">
          <a:xfrm>
            <a:off x="4425950" y="3292475"/>
            <a:ext cx="2968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6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  <p:sp>
        <p:nvSpPr>
          <p:cNvPr id="18437" name="Text Box 58"/>
          <p:cNvSpPr txBox="1">
            <a:spLocks noChangeArrowheads="1"/>
          </p:cNvSpPr>
          <p:nvPr/>
        </p:nvSpPr>
        <p:spPr bwMode="auto">
          <a:xfrm>
            <a:off x="2744788" y="311150"/>
            <a:ext cx="365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Subtropical High Desert</a:t>
            </a:r>
          </a:p>
        </p:txBody>
      </p:sp>
      <p:sp>
        <p:nvSpPr>
          <p:cNvPr id="18438" name="Text Box 59"/>
          <p:cNvSpPr txBox="1">
            <a:spLocks noChangeArrowheads="1"/>
          </p:cNvSpPr>
          <p:nvPr/>
        </p:nvSpPr>
        <p:spPr bwMode="auto">
          <a:xfrm>
            <a:off x="3625850" y="620713"/>
            <a:ext cx="189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Sahara Desert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1000" y="698500"/>
            <a:ext cx="8396288" cy="2152650"/>
            <a:chOff x="240" y="440"/>
            <a:chExt cx="5289" cy="1356"/>
          </a:xfrm>
        </p:grpSpPr>
        <p:pic>
          <p:nvPicPr>
            <p:cNvPr id="18456" name="Picture 13" descr="sahara-i"/>
            <p:cNvPicPr>
              <a:picLocks noChangeAspect="1" noChangeArrowheads="1"/>
            </p:cNvPicPr>
            <p:nvPr/>
          </p:nvPicPr>
          <p:blipFill>
            <a:blip r:embed="rId5"/>
            <a:srcRect l="1999" t="1318" r="7101" b="6235"/>
            <a:stretch>
              <a:fillRect/>
            </a:stretch>
          </p:blipFill>
          <p:spPr bwMode="auto">
            <a:xfrm>
              <a:off x="240" y="440"/>
              <a:ext cx="1273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7" name="Picture 30" descr="Click for LARGE (hi-res) imag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 l="1924" r="7697" b="8528"/>
            <a:stretch>
              <a:fillRect/>
            </a:stretch>
          </p:blipFill>
          <p:spPr bwMode="auto">
            <a:xfrm>
              <a:off x="1720" y="615"/>
              <a:ext cx="1712" cy="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90" name="Picture 54" descr="pzadv4"/>
            <p:cNvPicPr>
              <a:picLocks noChangeAspect="1" noChangeArrowheads="1"/>
            </p:cNvPicPr>
            <p:nvPr/>
          </p:nvPicPr>
          <p:blipFill>
            <a:blip r:embed="rId8">
              <a:lum bright="-6000"/>
            </a:blip>
            <a:srcRect l="1199" t="1250" r="1199" b="5624"/>
            <a:stretch>
              <a:fillRect/>
            </a:stretch>
          </p:blipFill>
          <p:spPr bwMode="auto">
            <a:xfrm>
              <a:off x="3640" y="624"/>
              <a:ext cx="1889" cy="1154"/>
            </a:xfrm>
            <a:prstGeom prst="rect">
              <a:avLst/>
            </a:prstGeom>
            <a:noFill/>
            <a:effectLst>
              <a:outerShdw dist="81320" dir="3080412" algn="ctr" rotWithShape="0">
                <a:schemeClr val="tx1"/>
              </a:outerShdw>
            </a:effectLst>
          </p:spPr>
        </p:pic>
        <p:sp>
          <p:nvSpPr>
            <p:cNvPr id="18459" name="Text Box 67"/>
            <p:cNvSpPr txBox="1">
              <a:spLocks noChangeArrowheads="1"/>
            </p:cNvSpPr>
            <p:nvPr/>
          </p:nvSpPr>
          <p:spPr bwMode="auto">
            <a:xfrm>
              <a:off x="552" y="1574"/>
              <a:ext cx="6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Morocco</a:t>
              </a:r>
            </a:p>
          </p:txBody>
        </p:sp>
        <p:sp>
          <p:nvSpPr>
            <p:cNvPr id="18460" name="Text Box 68"/>
            <p:cNvSpPr txBox="1">
              <a:spLocks noChangeArrowheads="1"/>
            </p:cNvSpPr>
            <p:nvPr/>
          </p:nvSpPr>
          <p:spPr bwMode="auto">
            <a:xfrm>
              <a:off x="2251" y="1584"/>
              <a:ext cx="6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Morocco</a:t>
              </a:r>
            </a:p>
          </p:txBody>
        </p:sp>
        <p:sp>
          <p:nvSpPr>
            <p:cNvPr id="18461" name="Text Box 69"/>
            <p:cNvSpPr txBox="1">
              <a:spLocks noChangeArrowheads="1"/>
            </p:cNvSpPr>
            <p:nvPr/>
          </p:nvSpPr>
          <p:spPr bwMode="auto">
            <a:xfrm>
              <a:off x="4166" y="1574"/>
              <a:ext cx="8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Libya, 1942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9600" y="3086100"/>
            <a:ext cx="7874000" cy="1670050"/>
            <a:chOff x="384" y="1944"/>
            <a:chExt cx="4960" cy="1052"/>
          </a:xfrm>
        </p:grpSpPr>
        <p:pic>
          <p:nvPicPr>
            <p:cNvPr id="18450" name="Picture 39" descr="Akazie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4" y="1944"/>
              <a:ext cx="1566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44" descr="Sahara deser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24" y="1945"/>
              <a:ext cx="1520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46" descr="South Saharan steppe and woodlands"/>
            <p:cNvPicPr>
              <a:picLocks noChangeAspect="1" noChangeArrowheads="1"/>
            </p:cNvPicPr>
            <p:nvPr/>
          </p:nvPicPr>
          <p:blipFill>
            <a:blip r:embed="rId11">
              <a:lum bright="-12000" contrast="12000"/>
            </a:blip>
            <a:srcRect/>
            <a:stretch>
              <a:fillRect/>
            </a:stretch>
          </p:blipFill>
          <p:spPr bwMode="auto">
            <a:xfrm>
              <a:off x="2119" y="1944"/>
              <a:ext cx="1536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3" name="Text Box 70"/>
            <p:cNvSpPr txBox="1">
              <a:spLocks noChangeArrowheads="1"/>
            </p:cNvSpPr>
            <p:nvPr/>
          </p:nvSpPr>
          <p:spPr bwMode="auto">
            <a:xfrm>
              <a:off x="892" y="2784"/>
              <a:ext cx="5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Algeria</a:t>
              </a:r>
            </a:p>
          </p:txBody>
        </p:sp>
        <p:sp>
          <p:nvSpPr>
            <p:cNvPr id="18454" name="Text Box 71"/>
            <p:cNvSpPr txBox="1">
              <a:spLocks noChangeArrowheads="1"/>
            </p:cNvSpPr>
            <p:nvPr/>
          </p:nvSpPr>
          <p:spPr bwMode="auto">
            <a:xfrm>
              <a:off x="2634" y="2784"/>
              <a:ext cx="5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Sudan</a:t>
              </a:r>
            </a:p>
          </p:txBody>
        </p:sp>
        <p:sp>
          <p:nvSpPr>
            <p:cNvPr id="18455" name="Text Box 72"/>
            <p:cNvSpPr txBox="1">
              <a:spLocks noChangeArrowheads="1"/>
            </p:cNvSpPr>
            <p:nvPr/>
          </p:nvSpPr>
          <p:spPr bwMode="auto">
            <a:xfrm>
              <a:off x="4309" y="2784"/>
              <a:ext cx="4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Egypt</a:t>
              </a:r>
            </a:p>
          </p:txBody>
        </p: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6324600" y="5105400"/>
            <a:ext cx="2667000" cy="1524000"/>
            <a:chOff x="3984" y="3216"/>
            <a:chExt cx="1680" cy="960"/>
          </a:xfrm>
        </p:grpSpPr>
        <p:grpSp>
          <p:nvGrpSpPr>
            <p:cNvPr id="18443" name="Group 5"/>
            <p:cNvGrpSpPr>
              <a:grpSpLocks/>
            </p:cNvGrpSpPr>
            <p:nvPr/>
          </p:nvGrpSpPr>
          <p:grpSpPr bwMode="auto">
            <a:xfrm>
              <a:off x="3984" y="3216"/>
              <a:ext cx="1680" cy="960"/>
              <a:chOff x="3984" y="3216"/>
              <a:chExt cx="1680" cy="960"/>
            </a:xfrm>
          </p:grpSpPr>
          <p:sp>
            <p:nvSpPr>
              <p:cNvPr id="18445" name="Rectangle 62"/>
              <p:cNvSpPr>
                <a:spLocks noChangeArrowheads="1"/>
              </p:cNvSpPr>
              <p:nvPr/>
            </p:nvSpPr>
            <p:spPr bwMode="auto">
              <a:xfrm>
                <a:off x="3984" y="3216"/>
                <a:ext cx="432" cy="144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6" name="Line 64"/>
              <p:cNvSpPr>
                <a:spLocks noChangeShapeType="1"/>
              </p:cNvSpPr>
              <p:nvPr/>
            </p:nvSpPr>
            <p:spPr bwMode="auto">
              <a:xfrm>
                <a:off x="3984" y="3360"/>
                <a:ext cx="720" cy="816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7" name="Line 65"/>
              <p:cNvSpPr>
                <a:spLocks noChangeShapeType="1"/>
              </p:cNvSpPr>
              <p:nvPr/>
            </p:nvSpPr>
            <p:spPr bwMode="auto">
              <a:xfrm>
                <a:off x="4416" y="3216"/>
                <a:ext cx="1248" cy="43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48" name="Picture 78" descr="Der Burgberg von Nordwesten"/>
              <p:cNvPicPr>
                <a:picLocks noChangeAspect="1" noChangeArrowheads="1"/>
              </p:cNvPicPr>
              <p:nvPr/>
            </p:nvPicPr>
            <p:blipFill>
              <a:blip r:embed="rId12"/>
              <a:srcRect l="18176" t="462" b="31853"/>
              <a:stretch>
                <a:fillRect/>
              </a:stretch>
            </p:blipFill>
            <p:spPr bwMode="auto">
              <a:xfrm>
                <a:off x="4704" y="3648"/>
                <a:ext cx="960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9" name="Text Box 76"/>
              <p:cNvSpPr txBox="1">
                <a:spLocks noChangeArrowheads="1"/>
              </p:cNvSpPr>
              <p:nvPr/>
            </p:nvSpPr>
            <p:spPr bwMode="auto">
              <a:xfrm>
                <a:off x="4710" y="3984"/>
                <a:ext cx="94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</a:rPr>
                  <a:t>Oracle of Amun</a:t>
                </a:r>
              </a:p>
            </p:txBody>
          </p:sp>
        </p:grpSp>
        <p:sp>
          <p:nvSpPr>
            <p:cNvPr id="18444" name="Rectangle 63"/>
            <p:cNvSpPr>
              <a:spLocks noChangeArrowheads="1"/>
            </p:cNvSpPr>
            <p:nvPr/>
          </p:nvSpPr>
          <p:spPr bwMode="auto">
            <a:xfrm>
              <a:off x="4704" y="3648"/>
              <a:ext cx="960" cy="52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2" name="Text Box 79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erg"/>
          <p:cNvPicPr>
            <a:picLocks noChangeAspect="1" noChangeArrowheads="1"/>
          </p:cNvPicPr>
          <p:nvPr/>
        </p:nvPicPr>
        <p:blipFill>
          <a:blip r:embed="rId2"/>
          <a:srcRect l="719" t="1016" r="1556" b="1414"/>
          <a:stretch>
            <a:fillRect/>
          </a:stretch>
        </p:blipFill>
        <p:spPr bwMode="auto">
          <a:xfrm>
            <a:off x="625475" y="1339850"/>
            <a:ext cx="373380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044700" y="354965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Tunisia</a:t>
            </a:r>
          </a:p>
        </p:txBody>
      </p:sp>
      <p:pic>
        <p:nvPicPr>
          <p:cNvPr id="19459" name="Picture 4" descr="Libia%20Erg%202%20400x2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47775"/>
            <a:ext cx="2971800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6234113" y="2924175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Libya</a:t>
            </a:r>
          </a:p>
        </p:txBody>
      </p:sp>
      <p:pic>
        <p:nvPicPr>
          <p:cNvPr id="19461" name="Picture 6" descr="The%20Great%20Dunes%20-Erg%20Chebbi"/>
          <p:cNvPicPr>
            <a:picLocks noChangeAspect="1" noChangeArrowheads="1"/>
          </p:cNvPicPr>
          <p:nvPr/>
        </p:nvPicPr>
        <p:blipFill>
          <a:blip r:embed="rId4"/>
          <a:srcRect l="1001" t="1498" r="897" b="2621"/>
          <a:stretch>
            <a:fillRect/>
          </a:stretch>
        </p:blipFill>
        <p:spPr bwMode="auto">
          <a:xfrm>
            <a:off x="473075" y="3962400"/>
            <a:ext cx="40386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1978025" y="6292850"/>
            <a:ext cx="1030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Morocco</a:t>
            </a:r>
          </a:p>
        </p:txBody>
      </p:sp>
      <p:pic>
        <p:nvPicPr>
          <p:cNvPr id="19463" name="Picture 15" descr="Saha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381375"/>
            <a:ext cx="32766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32"/>
          <p:cNvSpPr txBox="1">
            <a:spLocks noChangeArrowheads="1"/>
          </p:cNvSpPr>
          <p:nvPr/>
        </p:nvSpPr>
        <p:spPr bwMode="auto">
          <a:xfrm>
            <a:off x="2744788" y="311150"/>
            <a:ext cx="365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Subtropical High Desert</a:t>
            </a:r>
          </a:p>
        </p:txBody>
      </p:sp>
      <p:sp>
        <p:nvSpPr>
          <p:cNvPr id="19465" name="Text Box 33"/>
          <p:cNvSpPr txBox="1">
            <a:spLocks noChangeArrowheads="1"/>
          </p:cNvSpPr>
          <p:nvPr/>
        </p:nvSpPr>
        <p:spPr bwMode="auto">
          <a:xfrm>
            <a:off x="3625850" y="620713"/>
            <a:ext cx="18923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Sahara Desert</a:t>
            </a:r>
          </a:p>
          <a:p>
            <a:pPr algn="ctr"/>
            <a:r>
              <a:rPr lang="en-US" sz="1800"/>
              <a:t>Erg</a:t>
            </a:r>
          </a:p>
        </p:txBody>
      </p:sp>
      <p:sp>
        <p:nvSpPr>
          <p:cNvPr id="19466" name="Text Box 34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19467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5613" y="2801938"/>
            <a:ext cx="7967662" cy="3733800"/>
            <a:chOff x="287" y="1765"/>
            <a:chExt cx="5019" cy="2352"/>
          </a:xfrm>
        </p:grpSpPr>
        <p:pic>
          <p:nvPicPr>
            <p:cNvPr id="20498" name="Picture 19" descr="bensab2.jpg (26276 bytes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66" y="1765"/>
              <a:ext cx="1640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23" descr="mat8.jpg (20025 bytes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7" y="2855"/>
              <a:ext cx="2090" cy="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29" descr="tun3-0_"/>
            <p:cNvPicPr>
              <a:picLocks noChangeAspect="1" noChangeArrowheads="1"/>
            </p:cNvPicPr>
            <p:nvPr/>
          </p:nvPicPr>
          <p:blipFill>
            <a:blip r:embed="rId4"/>
            <a:srcRect l="28236" t="18704" r="34857" b="5013"/>
            <a:stretch>
              <a:fillRect/>
            </a:stretch>
          </p:blipFill>
          <p:spPr bwMode="auto">
            <a:xfrm>
              <a:off x="2522" y="2232"/>
              <a:ext cx="831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940175" y="4343400"/>
            <a:ext cx="4746625" cy="2192338"/>
            <a:chOff x="2482" y="2736"/>
            <a:chExt cx="2990" cy="1381"/>
          </a:xfrm>
        </p:grpSpPr>
        <p:pic>
          <p:nvPicPr>
            <p:cNvPr id="20496" name="Picture 31" descr="tun1-0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99" y="2736"/>
              <a:ext cx="1973" cy="1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33" descr="sw7600"/>
            <p:cNvPicPr>
              <a:picLocks noChangeAspect="1" noChangeArrowheads="1"/>
            </p:cNvPicPr>
            <p:nvPr/>
          </p:nvPicPr>
          <p:blipFill>
            <a:blip r:embed="rId6"/>
            <a:srcRect l="10515" t="13443" r="14713" b="13507"/>
            <a:stretch>
              <a:fillRect/>
            </a:stretch>
          </p:blipFill>
          <p:spPr bwMode="auto">
            <a:xfrm>
              <a:off x="2482" y="3504"/>
              <a:ext cx="912" cy="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3" name="Text Box 37"/>
          <p:cNvSpPr txBox="1">
            <a:spLocks noChangeArrowheads="1"/>
          </p:cNvSpPr>
          <p:nvPr/>
        </p:nvSpPr>
        <p:spPr bwMode="auto">
          <a:xfrm>
            <a:off x="2744788" y="311150"/>
            <a:ext cx="365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Subtropical High Desert</a:t>
            </a:r>
          </a:p>
        </p:txBody>
      </p:sp>
      <p:sp>
        <p:nvSpPr>
          <p:cNvPr id="20484" name="Text Box 38"/>
          <p:cNvSpPr txBox="1">
            <a:spLocks noChangeArrowheads="1"/>
          </p:cNvSpPr>
          <p:nvPr/>
        </p:nvSpPr>
        <p:spPr bwMode="auto">
          <a:xfrm>
            <a:off x="4035425" y="620713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Tunisia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9113" y="1143000"/>
            <a:ext cx="8104187" cy="3195638"/>
            <a:chOff x="324" y="720"/>
            <a:chExt cx="5105" cy="2013"/>
          </a:xfrm>
        </p:grpSpPr>
        <p:pic>
          <p:nvPicPr>
            <p:cNvPr id="20489" name="Picture 21" descr="film2.jpg (10589 bytes)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8" y="1610"/>
              <a:ext cx="1587" cy="1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Picture 25" descr="film1.jpg (9050 bytes)"/>
            <p:cNvPicPr>
              <a:picLocks noChangeAspect="1" noChangeArrowheads="1"/>
            </p:cNvPicPr>
            <p:nvPr/>
          </p:nvPicPr>
          <p:blipFill>
            <a:blip r:embed="rId8"/>
            <a:srcRect r="565"/>
            <a:stretch>
              <a:fillRect/>
            </a:stretch>
          </p:blipFill>
          <p:spPr bwMode="auto">
            <a:xfrm>
              <a:off x="3542" y="720"/>
              <a:ext cx="1887" cy="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Picture 35" descr="tun2-24-25"/>
            <p:cNvPicPr>
              <a:picLocks noChangeAspect="1" noChangeArrowheads="1"/>
            </p:cNvPicPr>
            <p:nvPr/>
          </p:nvPicPr>
          <p:blipFill>
            <a:blip r:embed="rId9"/>
            <a:srcRect l="4546" t="25618" r="34848" b="25682"/>
            <a:stretch>
              <a:fillRect/>
            </a:stretch>
          </p:blipFill>
          <p:spPr bwMode="auto">
            <a:xfrm>
              <a:off x="324" y="720"/>
              <a:ext cx="2016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Picture 27" descr="luctatooi"/>
            <p:cNvPicPr>
              <a:picLocks noChangeAspect="1" noChangeArrowheads="1"/>
            </p:cNvPicPr>
            <p:nvPr/>
          </p:nvPicPr>
          <p:blipFill>
            <a:blip r:embed="rId10"/>
            <a:srcRect l="4831" t="3922" r="56517"/>
            <a:stretch>
              <a:fillRect/>
            </a:stretch>
          </p:blipFill>
          <p:spPr bwMode="auto">
            <a:xfrm>
              <a:off x="2461" y="720"/>
              <a:ext cx="941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3" name="Text Box 39"/>
            <p:cNvSpPr txBox="1">
              <a:spLocks noChangeArrowheads="1"/>
            </p:cNvSpPr>
            <p:nvPr/>
          </p:nvSpPr>
          <p:spPr bwMode="auto">
            <a:xfrm>
              <a:off x="777" y="1344"/>
              <a:ext cx="11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Lars Homestead</a:t>
              </a:r>
            </a:p>
          </p:txBody>
        </p:sp>
        <p:sp>
          <p:nvSpPr>
            <p:cNvPr id="20494" name="Text Box 40"/>
            <p:cNvSpPr txBox="1">
              <a:spLocks noChangeArrowheads="1"/>
            </p:cNvSpPr>
            <p:nvPr/>
          </p:nvSpPr>
          <p:spPr bwMode="auto">
            <a:xfrm>
              <a:off x="3830" y="1488"/>
              <a:ext cx="13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Ben Kenobi’s home</a:t>
              </a:r>
            </a:p>
          </p:txBody>
        </p:sp>
        <p:sp>
          <p:nvSpPr>
            <p:cNvPr id="20495" name="Text Box 41"/>
            <p:cNvSpPr txBox="1">
              <a:spLocks noChangeArrowheads="1"/>
            </p:cNvSpPr>
            <p:nvPr/>
          </p:nvSpPr>
          <p:spPr bwMode="auto">
            <a:xfrm>
              <a:off x="2454" y="1975"/>
              <a:ext cx="9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Luke Skywalker</a:t>
              </a:r>
            </a:p>
          </p:txBody>
        </p:sp>
      </p:grpSp>
      <p:sp>
        <p:nvSpPr>
          <p:cNvPr id="20486" name="Text Box 4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3886200" y="3429000"/>
            <a:ext cx="1524000" cy="205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2"/>
          <p:cNvSpPr txBox="1">
            <a:spLocks noChangeArrowheads="1"/>
          </p:cNvSpPr>
          <p:nvPr/>
        </p:nvSpPr>
        <p:spPr bwMode="auto">
          <a:xfrm>
            <a:off x="2744788" y="311150"/>
            <a:ext cx="365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Subtropical High Desert</a:t>
            </a:r>
          </a:p>
        </p:txBody>
      </p:sp>
      <p:sp>
        <p:nvSpPr>
          <p:cNvPr id="21506" name="Text Box 13"/>
          <p:cNvSpPr txBox="1">
            <a:spLocks noChangeArrowheads="1"/>
          </p:cNvSpPr>
          <p:nvPr/>
        </p:nvSpPr>
        <p:spPr bwMode="auto">
          <a:xfrm>
            <a:off x="3576638" y="620713"/>
            <a:ext cx="199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Arabian Desert</a:t>
            </a:r>
          </a:p>
        </p:txBody>
      </p:sp>
      <p:pic>
        <p:nvPicPr>
          <p:cNvPr id="21507" name="Picture 18" descr="du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71600"/>
            <a:ext cx="43894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0" descr="71p-0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371600"/>
            <a:ext cx="29337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21"/>
          <p:cNvSpPr txBox="1">
            <a:spLocks noChangeArrowheads="1"/>
          </p:cNvSpPr>
          <p:nvPr/>
        </p:nvSpPr>
        <p:spPr bwMode="auto">
          <a:xfrm>
            <a:off x="3819525" y="9286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Rub al Khali</a:t>
            </a:r>
          </a:p>
        </p:txBody>
      </p:sp>
      <p:pic>
        <p:nvPicPr>
          <p:cNvPr id="21510" name="Picture 23" descr="yem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625975"/>
            <a:ext cx="2532063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9" descr="rubalkha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1838" y="4625975"/>
            <a:ext cx="2541587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31" descr="dun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4621213"/>
            <a:ext cx="259080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32"/>
          <p:cNvSpPr txBox="1">
            <a:spLocks noChangeArrowheads="1"/>
          </p:cNvSpPr>
          <p:nvPr/>
        </p:nvSpPr>
        <p:spPr bwMode="auto">
          <a:xfrm>
            <a:off x="8318500" y="6583363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D. Hardin</a:t>
            </a:r>
          </a:p>
        </p:txBody>
      </p:sp>
      <p:sp>
        <p:nvSpPr>
          <p:cNvPr id="21514" name="Text Box 57"/>
          <p:cNvSpPr txBox="1">
            <a:spLocks noChangeArrowheads="1"/>
          </p:cNvSpPr>
          <p:nvPr/>
        </p:nvSpPr>
        <p:spPr bwMode="auto">
          <a:xfrm>
            <a:off x="3873500" y="0"/>
            <a:ext cx="139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BIOMES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446</Words>
  <Application>Microsoft Office PowerPoint</Application>
  <PresentationFormat>On-screen Show (4:3)</PresentationFormat>
  <Paragraphs>238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Dave Hardin</cp:lastModifiedBy>
  <cp:revision>157</cp:revision>
  <dcterms:created xsi:type="dcterms:W3CDTF">2002-09-25T01:45:10Z</dcterms:created>
  <dcterms:modified xsi:type="dcterms:W3CDTF">2015-03-12T23:04:09Z</dcterms:modified>
</cp:coreProperties>
</file>