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6" r:id="rId3"/>
    <p:sldId id="342" r:id="rId4"/>
    <p:sldId id="343" r:id="rId5"/>
    <p:sldId id="284" r:id="rId6"/>
    <p:sldId id="292" r:id="rId7"/>
    <p:sldId id="300" r:id="rId8"/>
    <p:sldId id="344" r:id="rId9"/>
    <p:sldId id="294" r:id="rId10"/>
    <p:sldId id="299" r:id="rId11"/>
    <p:sldId id="345" r:id="rId12"/>
    <p:sldId id="335" r:id="rId13"/>
    <p:sldId id="346" r:id="rId14"/>
    <p:sldId id="336" r:id="rId15"/>
    <p:sldId id="347" r:id="rId16"/>
    <p:sldId id="337" r:id="rId17"/>
    <p:sldId id="348" r:id="rId18"/>
    <p:sldId id="352" r:id="rId19"/>
    <p:sldId id="349" r:id="rId20"/>
    <p:sldId id="295" r:id="rId21"/>
    <p:sldId id="350" r:id="rId22"/>
    <p:sldId id="293" r:id="rId23"/>
    <p:sldId id="351" r:id="rId24"/>
    <p:sldId id="297" r:id="rId25"/>
    <p:sldId id="35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00"/>
    <a:srgbClr val="CC3399"/>
    <a:srgbClr val="33CC33"/>
    <a:srgbClr val="FF6600"/>
    <a:srgbClr val="99FF99"/>
    <a:srgbClr val="FF00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8" autoAdjust="0"/>
    <p:restoredTop sz="94660"/>
  </p:normalViewPr>
  <p:slideViewPr>
    <p:cSldViewPr>
      <p:cViewPr varScale="1">
        <p:scale>
          <a:sx n="45" d="100"/>
          <a:sy n="45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4ECB0-A7C2-4746-B5DF-E7E051319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789C-01F1-4A84-A04E-57EB80344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E5DF9-4700-4C6A-9E8E-4769B3348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0C231-DAE0-4E12-AAE8-5F0D5B6DE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D2962-652C-4F0B-B8A9-4AD2A97DA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32B34-DCC5-480D-AB5B-C9082F4FB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13F8C-7625-45E0-A4AB-A3D4847C9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C0A17-1385-4FF5-B82C-60AC7D0AC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0CAA-A3A2-4A9D-A62A-DBFABD692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A4E7-56D4-45A4-A4A7-EE6AB80E1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7726-2094-4DC4-8A64-F1A79F599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C5C5C346-D40D-4E92-A07B-6E20BCC94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ambersoft.com/Photography/India/pages/Laundry%20Day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e/e9/Pepper_corns_closeup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050" descr="Green marble"/>
          <p:cNvSpPr>
            <a:spLocks noChangeArrowheads="1" noChangeShapeType="1" noTextEdit="1"/>
          </p:cNvSpPr>
          <p:nvPr/>
        </p:nvSpPr>
        <p:spPr bwMode="auto">
          <a:xfrm>
            <a:off x="1881188" y="2371725"/>
            <a:ext cx="5381625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Arial"/>
                <a:cs typeface="Arial"/>
              </a:rPr>
              <a:t>Agriculture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bajriflour"/>
          <p:cNvPicPr>
            <a:picLocks noChangeAspect="1" noChangeArrowheads="1"/>
          </p:cNvPicPr>
          <p:nvPr/>
        </p:nvPicPr>
        <p:blipFill>
          <a:blip r:embed="rId2" cstate="print"/>
          <a:srcRect l="2415" t="6061" r="3372" b="6061"/>
          <a:stretch>
            <a:fillRect/>
          </a:stretch>
        </p:blipFill>
        <p:spPr bwMode="auto">
          <a:xfrm>
            <a:off x="3048000" y="4191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Millet_grinder"/>
          <p:cNvPicPr>
            <a:picLocks noChangeAspect="1" noChangeArrowheads="1"/>
          </p:cNvPicPr>
          <p:nvPr/>
        </p:nvPicPr>
        <p:blipFill>
          <a:blip r:embed="rId3" cstate="print"/>
          <a:srcRect t="16626" b="1906"/>
          <a:stretch>
            <a:fillRect/>
          </a:stretch>
        </p:blipFill>
        <p:spPr bwMode="auto">
          <a:xfrm>
            <a:off x="533400" y="914400"/>
            <a:ext cx="29479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pict2_md"/>
          <p:cNvPicPr>
            <a:picLocks noChangeAspect="1" noChangeArrowheads="1"/>
          </p:cNvPicPr>
          <p:nvPr/>
        </p:nvPicPr>
        <p:blipFill>
          <a:blip r:embed="rId4" cstate="print"/>
          <a:srcRect l="16115" t="17439" b="26216"/>
          <a:stretch>
            <a:fillRect/>
          </a:stretch>
        </p:blipFill>
        <p:spPr bwMode="auto">
          <a:xfrm>
            <a:off x="5410200" y="914400"/>
            <a:ext cx="31734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3092450" y="0"/>
            <a:ext cx="295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MILLET/SORGHUM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8281988" y="657383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Asagri"/>
          <p:cNvPicPr>
            <a:picLocks noChangeAspect="1" noChangeArrowheads="1"/>
          </p:cNvPicPr>
          <p:nvPr/>
        </p:nvPicPr>
        <p:blipFill>
          <a:blip r:embed="rId2" cstate="print"/>
          <a:srcRect b="23148"/>
          <a:stretch>
            <a:fillRect/>
          </a:stretch>
        </p:blipFill>
        <p:spPr bwMode="auto">
          <a:xfrm>
            <a:off x="785813" y="838200"/>
            <a:ext cx="52339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6553200" y="1371600"/>
            <a:ext cx="1600200" cy="5029200"/>
            <a:chOff x="3984" y="624"/>
            <a:chExt cx="1008" cy="3168"/>
          </a:xfrm>
        </p:grpSpPr>
        <p:pic>
          <p:nvPicPr>
            <p:cNvPr id="18442" name="Picture 4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10667" t="76852" r="67999"/>
            <a:stretch>
              <a:fillRect/>
            </a:stretch>
          </p:blipFill>
          <p:spPr bwMode="auto">
            <a:xfrm>
              <a:off x="3984" y="624"/>
              <a:ext cx="76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5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37334" t="76852" r="34666"/>
            <a:stretch>
              <a:fillRect/>
            </a:stretch>
          </p:blipFill>
          <p:spPr bwMode="auto">
            <a:xfrm>
              <a:off x="3984" y="1776"/>
              <a:ext cx="100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6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72000" t="80556" r="9334" b="4630"/>
            <a:stretch>
              <a:fillRect/>
            </a:stretch>
          </p:blipFill>
          <p:spPr bwMode="auto">
            <a:xfrm>
              <a:off x="4080" y="3024"/>
              <a:ext cx="67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4631" name="Oval 7"/>
          <p:cNvSpPr>
            <a:spLocks noChangeArrowheads="1"/>
          </p:cNvSpPr>
          <p:nvPr/>
        </p:nvSpPr>
        <p:spPr bwMode="auto">
          <a:xfrm rot="1166402">
            <a:off x="2295525" y="3962400"/>
            <a:ext cx="754063" cy="3159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2" name="Oval 8"/>
          <p:cNvSpPr>
            <a:spLocks noChangeArrowheads="1"/>
          </p:cNvSpPr>
          <p:nvPr/>
        </p:nvSpPr>
        <p:spPr bwMode="auto">
          <a:xfrm rot="1513970">
            <a:off x="1747838" y="3425825"/>
            <a:ext cx="384175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3" name="Oval 9"/>
          <p:cNvSpPr>
            <a:spLocks noChangeArrowheads="1"/>
          </p:cNvSpPr>
          <p:nvPr/>
        </p:nvSpPr>
        <p:spPr bwMode="auto">
          <a:xfrm>
            <a:off x="2362200" y="34290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4" name="Oval 10"/>
          <p:cNvSpPr>
            <a:spLocks noChangeArrowheads="1"/>
          </p:cNvSpPr>
          <p:nvPr/>
        </p:nvSpPr>
        <p:spPr bwMode="auto">
          <a:xfrm rot="2709688">
            <a:off x="1891507" y="1991518"/>
            <a:ext cx="952500" cy="3286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Rectangle 11"/>
          <p:cNvSpPr>
            <a:spLocks noChangeArrowheads="1"/>
          </p:cNvSpPr>
          <p:nvPr/>
        </p:nvSpPr>
        <p:spPr bwMode="auto">
          <a:xfrm>
            <a:off x="6705600" y="2895600"/>
            <a:ext cx="4572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3836988" y="0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 animBg="1"/>
      <p:bldP spid="154632" grpId="0" animBg="1"/>
      <p:bldP spid="154633" grpId="0" animBg="1"/>
      <p:bldP spid="154634" grpId="0" animBg="1"/>
      <p:bldP spid="1546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836988" y="0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COTTON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8281988" y="657383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  <p:pic>
        <p:nvPicPr>
          <p:cNvPr id="19460" name="Picture 9" descr="Spinning co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610100"/>
            <a:ext cx="2743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 descr="Weaving co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300" y="4610100"/>
            <a:ext cx="2743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5" descr="cottong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762000"/>
            <a:ext cx="2571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2209800"/>
            <a:ext cx="27622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9" descr="cottonProduc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219200"/>
            <a:ext cx="19383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7" descr="v7n12a04-f01"/>
          <p:cNvPicPr>
            <a:picLocks noChangeAspect="1" noChangeArrowheads="1"/>
          </p:cNvPicPr>
          <p:nvPr/>
        </p:nvPicPr>
        <p:blipFill>
          <a:blip r:embed="rId7" cstate="print"/>
          <a:srcRect l="60001" t="26923"/>
          <a:stretch>
            <a:fillRect/>
          </a:stretch>
        </p:blipFill>
        <p:spPr bwMode="auto">
          <a:xfrm>
            <a:off x="304800" y="609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31"/>
          <p:cNvPicPr>
            <a:picLocks noChangeAspect="1" noChangeArrowheads="1"/>
          </p:cNvPicPr>
          <p:nvPr/>
        </p:nvPicPr>
        <p:blipFill>
          <a:blip r:embed="rId8" cstate="print"/>
          <a:srcRect l="9525" t="22153"/>
          <a:stretch>
            <a:fillRect/>
          </a:stretch>
        </p:blipFill>
        <p:spPr bwMode="auto">
          <a:xfrm>
            <a:off x="190500" y="4610100"/>
            <a:ext cx="2895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Asagri"/>
          <p:cNvPicPr>
            <a:picLocks noChangeAspect="1" noChangeArrowheads="1"/>
          </p:cNvPicPr>
          <p:nvPr/>
        </p:nvPicPr>
        <p:blipFill>
          <a:blip r:embed="rId2" cstate="print"/>
          <a:srcRect b="23148"/>
          <a:stretch>
            <a:fillRect/>
          </a:stretch>
        </p:blipFill>
        <p:spPr bwMode="auto">
          <a:xfrm>
            <a:off x="785813" y="838200"/>
            <a:ext cx="52339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6553200" y="1371600"/>
            <a:ext cx="1600200" cy="5029200"/>
            <a:chOff x="3984" y="624"/>
            <a:chExt cx="1008" cy="3168"/>
          </a:xfrm>
        </p:grpSpPr>
        <p:pic>
          <p:nvPicPr>
            <p:cNvPr id="20492" name="Picture 4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10667" t="76852" r="67999"/>
            <a:stretch>
              <a:fillRect/>
            </a:stretch>
          </p:blipFill>
          <p:spPr bwMode="auto">
            <a:xfrm>
              <a:off x="3984" y="624"/>
              <a:ext cx="76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5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37334" t="76852" r="34666"/>
            <a:stretch>
              <a:fillRect/>
            </a:stretch>
          </p:blipFill>
          <p:spPr bwMode="auto">
            <a:xfrm>
              <a:off x="3984" y="1776"/>
              <a:ext cx="100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6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72000" t="80556" r="9334" b="4630"/>
            <a:stretch>
              <a:fillRect/>
            </a:stretch>
          </p:blipFill>
          <p:spPr bwMode="auto">
            <a:xfrm>
              <a:off x="4080" y="3024"/>
              <a:ext cx="67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5655" name="Oval 7"/>
          <p:cNvSpPr>
            <a:spLocks noChangeArrowheads="1"/>
          </p:cNvSpPr>
          <p:nvPr/>
        </p:nvSpPr>
        <p:spPr bwMode="auto">
          <a:xfrm rot="1440648">
            <a:off x="2133600" y="3048000"/>
            <a:ext cx="228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6" name="Oval 8"/>
          <p:cNvSpPr>
            <a:spLocks noChangeArrowheads="1"/>
          </p:cNvSpPr>
          <p:nvPr/>
        </p:nvSpPr>
        <p:spPr bwMode="auto">
          <a:xfrm rot="1321383">
            <a:off x="2371725" y="2679700"/>
            <a:ext cx="2159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7" name="Oval 9"/>
          <p:cNvSpPr>
            <a:spLocks noChangeArrowheads="1"/>
          </p:cNvSpPr>
          <p:nvPr/>
        </p:nvSpPr>
        <p:spPr bwMode="auto">
          <a:xfrm rot="-1250002">
            <a:off x="1738313" y="2211388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8" name="Oval 10"/>
          <p:cNvSpPr>
            <a:spLocks noChangeArrowheads="1"/>
          </p:cNvSpPr>
          <p:nvPr/>
        </p:nvSpPr>
        <p:spPr bwMode="auto">
          <a:xfrm rot="1367553">
            <a:off x="1838325" y="1754188"/>
            <a:ext cx="155575" cy="4556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9" name="Oval 11"/>
          <p:cNvSpPr>
            <a:spLocks noChangeArrowheads="1"/>
          </p:cNvSpPr>
          <p:nvPr/>
        </p:nvSpPr>
        <p:spPr bwMode="auto">
          <a:xfrm rot="538358">
            <a:off x="1600200" y="2057400"/>
            <a:ext cx="152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0" name="Oval 12"/>
          <p:cNvSpPr>
            <a:spLocks noChangeArrowheads="1"/>
          </p:cNvSpPr>
          <p:nvPr/>
        </p:nvSpPr>
        <p:spPr bwMode="auto">
          <a:xfrm rot="-497829">
            <a:off x="1827213" y="1593850"/>
            <a:ext cx="301625" cy="157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6705600" y="3276600"/>
            <a:ext cx="4572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4030663" y="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CORN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 animBg="1"/>
      <p:bldP spid="155656" grpId="0" animBg="1"/>
      <p:bldP spid="155657" grpId="0" animBg="1"/>
      <p:bldP spid="155658" grpId="0" animBg="1"/>
      <p:bldP spid="155659" grpId="0" animBg="1"/>
      <p:bldP spid="155660" grpId="0" animBg="1"/>
      <p:bldP spid="1556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030663" y="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CORN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281988" y="657383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  <p:pic>
        <p:nvPicPr>
          <p:cNvPr id="21508" name="Picture 5" descr="Drying Cor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962400"/>
            <a:ext cx="35623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06-28-Ind-Mandu-Villagers-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3886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22"/>
          <p:cNvPicPr>
            <a:picLocks noChangeAspect="1" noChangeArrowheads="1"/>
          </p:cNvPicPr>
          <p:nvPr/>
        </p:nvPicPr>
        <p:blipFill>
          <a:blip r:embed="rId5" cstate="print"/>
          <a:srcRect t="10667"/>
          <a:stretch>
            <a:fillRect/>
          </a:stretch>
        </p:blipFill>
        <p:spPr bwMode="auto">
          <a:xfrm>
            <a:off x="381000" y="106680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Asagri"/>
          <p:cNvPicPr>
            <a:picLocks noChangeAspect="1" noChangeArrowheads="1"/>
          </p:cNvPicPr>
          <p:nvPr/>
        </p:nvPicPr>
        <p:blipFill>
          <a:blip r:embed="rId2" cstate="print"/>
          <a:srcRect b="23148"/>
          <a:stretch>
            <a:fillRect/>
          </a:stretch>
        </p:blipFill>
        <p:spPr bwMode="auto">
          <a:xfrm>
            <a:off x="785813" y="838200"/>
            <a:ext cx="52339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6553200" y="1371600"/>
            <a:ext cx="1600200" cy="5029200"/>
            <a:chOff x="3984" y="624"/>
            <a:chExt cx="1008" cy="3168"/>
          </a:xfrm>
        </p:grpSpPr>
        <p:pic>
          <p:nvPicPr>
            <p:cNvPr id="22535" name="Picture 4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10667" t="76852" r="67999"/>
            <a:stretch>
              <a:fillRect/>
            </a:stretch>
          </p:blipFill>
          <p:spPr bwMode="auto">
            <a:xfrm>
              <a:off x="3984" y="624"/>
              <a:ext cx="76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5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37334" t="76852" r="34666"/>
            <a:stretch>
              <a:fillRect/>
            </a:stretch>
          </p:blipFill>
          <p:spPr bwMode="auto">
            <a:xfrm>
              <a:off x="3984" y="1776"/>
              <a:ext cx="100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6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72000" t="80556" r="9334" b="4630"/>
            <a:stretch>
              <a:fillRect/>
            </a:stretch>
          </p:blipFill>
          <p:spPr bwMode="auto">
            <a:xfrm>
              <a:off x="4080" y="3024"/>
              <a:ext cx="67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6679" name="Freeform 7"/>
          <p:cNvSpPr>
            <a:spLocks/>
          </p:cNvSpPr>
          <p:nvPr/>
        </p:nvSpPr>
        <p:spPr bwMode="auto">
          <a:xfrm>
            <a:off x="1295400" y="1492250"/>
            <a:ext cx="2438400" cy="2012950"/>
          </a:xfrm>
          <a:custGeom>
            <a:avLst/>
            <a:gdLst>
              <a:gd name="T0" fmla="*/ 48 w 1536"/>
              <a:gd name="T1" fmla="*/ 1124 h 1268"/>
              <a:gd name="T2" fmla="*/ 48 w 1536"/>
              <a:gd name="T3" fmla="*/ 1028 h 1268"/>
              <a:gd name="T4" fmla="*/ 8 w 1536"/>
              <a:gd name="T5" fmla="*/ 932 h 1268"/>
              <a:gd name="T6" fmla="*/ 48 w 1536"/>
              <a:gd name="T7" fmla="*/ 836 h 1268"/>
              <a:gd name="T8" fmla="*/ 24 w 1536"/>
              <a:gd name="T9" fmla="*/ 772 h 1268"/>
              <a:gd name="T10" fmla="*/ 152 w 1536"/>
              <a:gd name="T11" fmla="*/ 656 h 1268"/>
              <a:gd name="T12" fmla="*/ 208 w 1536"/>
              <a:gd name="T13" fmla="*/ 504 h 1268"/>
              <a:gd name="T14" fmla="*/ 276 w 1536"/>
              <a:gd name="T15" fmla="*/ 480 h 1268"/>
              <a:gd name="T16" fmla="*/ 240 w 1536"/>
              <a:gd name="T17" fmla="*/ 404 h 1268"/>
              <a:gd name="T18" fmla="*/ 192 w 1536"/>
              <a:gd name="T19" fmla="*/ 356 h 1268"/>
              <a:gd name="T20" fmla="*/ 192 w 1536"/>
              <a:gd name="T21" fmla="*/ 260 h 1268"/>
              <a:gd name="T22" fmla="*/ 252 w 1536"/>
              <a:gd name="T23" fmla="*/ 128 h 1268"/>
              <a:gd name="T24" fmla="*/ 312 w 1536"/>
              <a:gd name="T25" fmla="*/ 24 h 1268"/>
              <a:gd name="T26" fmla="*/ 432 w 1536"/>
              <a:gd name="T27" fmla="*/ 20 h 1268"/>
              <a:gd name="T28" fmla="*/ 588 w 1536"/>
              <a:gd name="T29" fmla="*/ 96 h 1268"/>
              <a:gd name="T30" fmla="*/ 768 w 1536"/>
              <a:gd name="T31" fmla="*/ 260 h 1268"/>
              <a:gd name="T32" fmla="*/ 672 w 1536"/>
              <a:gd name="T33" fmla="*/ 260 h 1268"/>
              <a:gd name="T34" fmla="*/ 768 w 1536"/>
              <a:gd name="T35" fmla="*/ 288 h 1268"/>
              <a:gd name="T36" fmla="*/ 916 w 1536"/>
              <a:gd name="T37" fmla="*/ 340 h 1268"/>
              <a:gd name="T38" fmla="*/ 960 w 1536"/>
              <a:gd name="T39" fmla="*/ 500 h 1268"/>
              <a:gd name="T40" fmla="*/ 1152 w 1536"/>
              <a:gd name="T41" fmla="*/ 588 h 1268"/>
              <a:gd name="T42" fmla="*/ 1296 w 1536"/>
              <a:gd name="T43" fmla="*/ 692 h 1268"/>
              <a:gd name="T44" fmla="*/ 1340 w 1536"/>
              <a:gd name="T45" fmla="*/ 768 h 1268"/>
              <a:gd name="T46" fmla="*/ 1488 w 1536"/>
              <a:gd name="T47" fmla="*/ 788 h 1268"/>
              <a:gd name="T48" fmla="*/ 1536 w 1536"/>
              <a:gd name="T49" fmla="*/ 884 h 1268"/>
              <a:gd name="T50" fmla="*/ 1440 w 1536"/>
              <a:gd name="T51" fmla="*/ 980 h 1268"/>
              <a:gd name="T52" fmla="*/ 1344 w 1536"/>
              <a:gd name="T53" fmla="*/ 1028 h 1268"/>
              <a:gd name="T54" fmla="*/ 1180 w 1536"/>
              <a:gd name="T55" fmla="*/ 1088 h 1268"/>
              <a:gd name="T56" fmla="*/ 1140 w 1536"/>
              <a:gd name="T57" fmla="*/ 1168 h 1268"/>
              <a:gd name="T58" fmla="*/ 960 w 1536"/>
              <a:gd name="T59" fmla="*/ 1232 h 1268"/>
              <a:gd name="T60" fmla="*/ 864 w 1536"/>
              <a:gd name="T61" fmla="*/ 1268 h 1268"/>
              <a:gd name="T62" fmla="*/ 836 w 1536"/>
              <a:gd name="T63" fmla="*/ 1176 h 1268"/>
              <a:gd name="T64" fmla="*/ 768 w 1536"/>
              <a:gd name="T65" fmla="*/ 1076 h 1268"/>
              <a:gd name="T66" fmla="*/ 812 w 1536"/>
              <a:gd name="T67" fmla="*/ 996 h 1268"/>
              <a:gd name="T68" fmla="*/ 960 w 1536"/>
              <a:gd name="T69" fmla="*/ 980 h 1268"/>
              <a:gd name="T70" fmla="*/ 912 w 1536"/>
              <a:gd name="T71" fmla="*/ 740 h 1268"/>
              <a:gd name="T72" fmla="*/ 828 w 1536"/>
              <a:gd name="T73" fmla="*/ 608 h 1268"/>
              <a:gd name="T74" fmla="*/ 912 w 1536"/>
              <a:gd name="T75" fmla="*/ 500 h 1268"/>
              <a:gd name="T76" fmla="*/ 796 w 1536"/>
              <a:gd name="T77" fmla="*/ 456 h 1268"/>
              <a:gd name="T78" fmla="*/ 724 w 1536"/>
              <a:gd name="T79" fmla="*/ 336 h 1268"/>
              <a:gd name="T80" fmla="*/ 528 w 1536"/>
              <a:gd name="T81" fmla="*/ 212 h 1268"/>
              <a:gd name="T82" fmla="*/ 428 w 1536"/>
              <a:gd name="T83" fmla="*/ 200 h 1268"/>
              <a:gd name="T84" fmla="*/ 336 w 1536"/>
              <a:gd name="T85" fmla="*/ 260 h 1268"/>
              <a:gd name="T86" fmla="*/ 288 w 1536"/>
              <a:gd name="T87" fmla="*/ 356 h 1268"/>
              <a:gd name="T88" fmla="*/ 340 w 1536"/>
              <a:gd name="T89" fmla="*/ 424 h 1268"/>
              <a:gd name="T90" fmla="*/ 432 w 1536"/>
              <a:gd name="T91" fmla="*/ 356 h 1268"/>
              <a:gd name="T92" fmla="*/ 536 w 1536"/>
              <a:gd name="T93" fmla="*/ 372 h 1268"/>
              <a:gd name="T94" fmla="*/ 516 w 1536"/>
              <a:gd name="T95" fmla="*/ 484 h 1268"/>
              <a:gd name="T96" fmla="*/ 352 w 1536"/>
              <a:gd name="T97" fmla="*/ 544 h 1268"/>
              <a:gd name="T98" fmla="*/ 336 w 1536"/>
              <a:gd name="T99" fmla="*/ 612 h 1268"/>
              <a:gd name="T100" fmla="*/ 404 w 1536"/>
              <a:gd name="T101" fmla="*/ 652 h 1268"/>
              <a:gd name="T102" fmla="*/ 144 w 1536"/>
              <a:gd name="T103" fmla="*/ 788 h 1268"/>
              <a:gd name="T104" fmla="*/ 48 w 1536"/>
              <a:gd name="T105" fmla="*/ 884 h 1268"/>
              <a:gd name="T106" fmla="*/ 144 w 1536"/>
              <a:gd name="T107" fmla="*/ 1076 h 12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36"/>
              <a:gd name="T163" fmla="*/ 0 h 1268"/>
              <a:gd name="T164" fmla="*/ 1536 w 1536"/>
              <a:gd name="T165" fmla="*/ 1268 h 12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36" h="1268">
                <a:moveTo>
                  <a:pt x="144" y="1124"/>
                </a:moveTo>
                <a:lnTo>
                  <a:pt x="48" y="1124"/>
                </a:lnTo>
                <a:lnTo>
                  <a:pt x="8" y="1100"/>
                </a:lnTo>
                <a:lnTo>
                  <a:pt x="48" y="1028"/>
                </a:lnTo>
                <a:lnTo>
                  <a:pt x="40" y="972"/>
                </a:lnTo>
                <a:lnTo>
                  <a:pt x="8" y="932"/>
                </a:lnTo>
                <a:lnTo>
                  <a:pt x="0" y="884"/>
                </a:lnTo>
                <a:lnTo>
                  <a:pt x="48" y="836"/>
                </a:lnTo>
                <a:lnTo>
                  <a:pt x="32" y="796"/>
                </a:lnTo>
                <a:lnTo>
                  <a:pt x="24" y="772"/>
                </a:lnTo>
                <a:lnTo>
                  <a:pt x="92" y="728"/>
                </a:lnTo>
                <a:lnTo>
                  <a:pt x="152" y="656"/>
                </a:lnTo>
                <a:lnTo>
                  <a:pt x="192" y="564"/>
                </a:lnTo>
                <a:lnTo>
                  <a:pt x="208" y="504"/>
                </a:lnTo>
                <a:lnTo>
                  <a:pt x="236" y="500"/>
                </a:lnTo>
                <a:lnTo>
                  <a:pt x="276" y="480"/>
                </a:lnTo>
                <a:lnTo>
                  <a:pt x="272" y="440"/>
                </a:lnTo>
                <a:lnTo>
                  <a:pt x="240" y="404"/>
                </a:lnTo>
                <a:lnTo>
                  <a:pt x="240" y="356"/>
                </a:lnTo>
                <a:lnTo>
                  <a:pt x="192" y="356"/>
                </a:lnTo>
                <a:lnTo>
                  <a:pt x="172" y="304"/>
                </a:lnTo>
                <a:lnTo>
                  <a:pt x="192" y="260"/>
                </a:lnTo>
                <a:lnTo>
                  <a:pt x="208" y="180"/>
                </a:lnTo>
                <a:lnTo>
                  <a:pt x="252" y="128"/>
                </a:lnTo>
                <a:lnTo>
                  <a:pt x="288" y="68"/>
                </a:lnTo>
                <a:lnTo>
                  <a:pt x="312" y="24"/>
                </a:lnTo>
                <a:lnTo>
                  <a:pt x="360" y="0"/>
                </a:lnTo>
                <a:lnTo>
                  <a:pt x="432" y="20"/>
                </a:lnTo>
                <a:lnTo>
                  <a:pt x="528" y="20"/>
                </a:lnTo>
                <a:lnTo>
                  <a:pt x="588" y="96"/>
                </a:lnTo>
                <a:lnTo>
                  <a:pt x="720" y="212"/>
                </a:lnTo>
                <a:lnTo>
                  <a:pt x="768" y="260"/>
                </a:lnTo>
                <a:lnTo>
                  <a:pt x="692" y="240"/>
                </a:lnTo>
                <a:lnTo>
                  <a:pt x="672" y="260"/>
                </a:lnTo>
                <a:lnTo>
                  <a:pt x="728" y="284"/>
                </a:lnTo>
                <a:lnTo>
                  <a:pt x="768" y="288"/>
                </a:lnTo>
                <a:lnTo>
                  <a:pt x="864" y="308"/>
                </a:lnTo>
                <a:lnTo>
                  <a:pt x="916" y="340"/>
                </a:lnTo>
                <a:lnTo>
                  <a:pt x="960" y="452"/>
                </a:lnTo>
                <a:lnTo>
                  <a:pt x="960" y="500"/>
                </a:lnTo>
                <a:lnTo>
                  <a:pt x="1080" y="564"/>
                </a:lnTo>
                <a:lnTo>
                  <a:pt x="1152" y="588"/>
                </a:lnTo>
                <a:lnTo>
                  <a:pt x="1232" y="628"/>
                </a:lnTo>
                <a:lnTo>
                  <a:pt x="1296" y="692"/>
                </a:lnTo>
                <a:lnTo>
                  <a:pt x="1296" y="740"/>
                </a:lnTo>
                <a:lnTo>
                  <a:pt x="1340" y="768"/>
                </a:lnTo>
                <a:lnTo>
                  <a:pt x="1392" y="788"/>
                </a:lnTo>
                <a:lnTo>
                  <a:pt x="1488" y="788"/>
                </a:lnTo>
                <a:lnTo>
                  <a:pt x="1536" y="836"/>
                </a:lnTo>
                <a:lnTo>
                  <a:pt x="1536" y="884"/>
                </a:lnTo>
                <a:lnTo>
                  <a:pt x="1488" y="932"/>
                </a:lnTo>
                <a:lnTo>
                  <a:pt x="1440" y="980"/>
                </a:lnTo>
                <a:lnTo>
                  <a:pt x="1392" y="980"/>
                </a:lnTo>
                <a:lnTo>
                  <a:pt x="1344" y="1028"/>
                </a:lnTo>
                <a:lnTo>
                  <a:pt x="1240" y="1068"/>
                </a:lnTo>
                <a:lnTo>
                  <a:pt x="1180" y="1088"/>
                </a:lnTo>
                <a:lnTo>
                  <a:pt x="1152" y="1124"/>
                </a:lnTo>
                <a:lnTo>
                  <a:pt x="1140" y="1168"/>
                </a:lnTo>
                <a:lnTo>
                  <a:pt x="1028" y="1196"/>
                </a:lnTo>
                <a:lnTo>
                  <a:pt x="960" y="1232"/>
                </a:lnTo>
                <a:lnTo>
                  <a:pt x="912" y="1268"/>
                </a:lnTo>
                <a:lnTo>
                  <a:pt x="864" y="1268"/>
                </a:lnTo>
                <a:lnTo>
                  <a:pt x="832" y="1232"/>
                </a:lnTo>
                <a:lnTo>
                  <a:pt x="836" y="1176"/>
                </a:lnTo>
                <a:lnTo>
                  <a:pt x="816" y="1124"/>
                </a:lnTo>
                <a:lnTo>
                  <a:pt x="768" y="1076"/>
                </a:lnTo>
                <a:lnTo>
                  <a:pt x="768" y="1028"/>
                </a:lnTo>
                <a:lnTo>
                  <a:pt x="812" y="996"/>
                </a:lnTo>
                <a:lnTo>
                  <a:pt x="912" y="1028"/>
                </a:lnTo>
                <a:lnTo>
                  <a:pt x="960" y="980"/>
                </a:lnTo>
                <a:lnTo>
                  <a:pt x="960" y="884"/>
                </a:lnTo>
                <a:lnTo>
                  <a:pt x="912" y="740"/>
                </a:lnTo>
                <a:lnTo>
                  <a:pt x="864" y="644"/>
                </a:lnTo>
                <a:lnTo>
                  <a:pt x="828" y="608"/>
                </a:lnTo>
                <a:lnTo>
                  <a:pt x="880" y="564"/>
                </a:lnTo>
                <a:lnTo>
                  <a:pt x="912" y="500"/>
                </a:lnTo>
                <a:lnTo>
                  <a:pt x="860" y="472"/>
                </a:lnTo>
                <a:lnTo>
                  <a:pt x="796" y="456"/>
                </a:lnTo>
                <a:lnTo>
                  <a:pt x="768" y="404"/>
                </a:lnTo>
                <a:lnTo>
                  <a:pt x="724" y="336"/>
                </a:lnTo>
                <a:lnTo>
                  <a:pt x="624" y="260"/>
                </a:lnTo>
                <a:lnTo>
                  <a:pt x="528" y="212"/>
                </a:lnTo>
                <a:lnTo>
                  <a:pt x="456" y="220"/>
                </a:lnTo>
                <a:lnTo>
                  <a:pt x="428" y="200"/>
                </a:lnTo>
                <a:lnTo>
                  <a:pt x="384" y="212"/>
                </a:lnTo>
                <a:lnTo>
                  <a:pt x="336" y="260"/>
                </a:lnTo>
                <a:lnTo>
                  <a:pt x="308" y="296"/>
                </a:lnTo>
                <a:lnTo>
                  <a:pt x="288" y="356"/>
                </a:lnTo>
                <a:lnTo>
                  <a:pt x="288" y="404"/>
                </a:lnTo>
                <a:lnTo>
                  <a:pt x="340" y="424"/>
                </a:lnTo>
                <a:lnTo>
                  <a:pt x="384" y="404"/>
                </a:lnTo>
                <a:lnTo>
                  <a:pt x="432" y="356"/>
                </a:lnTo>
                <a:lnTo>
                  <a:pt x="484" y="328"/>
                </a:lnTo>
                <a:lnTo>
                  <a:pt x="536" y="372"/>
                </a:lnTo>
                <a:lnTo>
                  <a:pt x="556" y="436"/>
                </a:lnTo>
                <a:lnTo>
                  <a:pt x="516" y="484"/>
                </a:lnTo>
                <a:lnTo>
                  <a:pt x="400" y="524"/>
                </a:lnTo>
                <a:lnTo>
                  <a:pt x="352" y="544"/>
                </a:lnTo>
                <a:lnTo>
                  <a:pt x="320" y="580"/>
                </a:lnTo>
                <a:lnTo>
                  <a:pt x="336" y="612"/>
                </a:lnTo>
                <a:lnTo>
                  <a:pt x="480" y="552"/>
                </a:lnTo>
                <a:lnTo>
                  <a:pt x="404" y="652"/>
                </a:lnTo>
                <a:lnTo>
                  <a:pt x="240" y="692"/>
                </a:lnTo>
                <a:lnTo>
                  <a:pt x="144" y="788"/>
                </a:lnTo>
                <a:lnTo>
                  <a:pt x="96" y="836"/>
                </a:lnTo>
                <a:lnTo>
                  <a:pt x="48" y="884"/>
                </a:lnTo>
                <a:lnTo>
                  <a:pt x="144" y="1028"/>
                </a:lnTo>
                <a:lnTo>
                  <a:pt x="144" y="1076"/>
                </a:lnTo>
                <a:lnTo>
                  <a:pt x="144" y="1124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6705600" y="3657600"/>
            <a:ext cx="4572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3921125" y="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6600"/>
                </a:solidFill>
              </a:rPr>
              <a:t>WHEAT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 animBg="1"/>
      <p:bldP spid="1566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921125" y="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6600"/>
                </a:solidFill>
              </a:rPr>
              <a:t>WHEAT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281988" y="657383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  <p:pic>
        <p:nvPicPr>
          <p:cNvPr id="146442" name="Picture 10" descr="bgwheat"/>
          <p:cNvPicPr>
            <a:picLocks noChangeAspect="1" noChangeArrowheads="1"/>
          </p:cNvPicPr>
          <p:nvPr/>
        </p:nvPicPr>
        <p:blipFill>
          <a:blip r:embed="rId2" cstate="print"/>
          <a:srcRect l="3143"/>
          <a:stretch>
            <a:fillRect/>
          </a:stretch>
        </p:blipFill>
        <p:spPr bwMode="auto">
          <a:xfrm>
            <a:off x="6272213" y="609600"/>
            <a:ext cx="264318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4" name="Picture 12" descr="wheatchaff"/>
          <p:cNvPicPr>
            <a:picLocks noChangeAspect="1" noChangeArrowheads="1"/>
          </p:cNvPicPr>
          <p:nvPr/>
        </p:nvPicPr>
        <p:blipFill>
          <a:blip r:embed="rId3" cstate="print"/>
          <a:srcRect l="6154" t="1550" r="3590" b="2325"/>
          <a:stretch>
            <a:fillRect/>
          </a:stretch>
        </p:blipFill>
        <p:spPr bwMode="auto">
          <a:xfrm>
            <a:off x="5334000" y="3686175"/>
            <a:ext cx="1730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6" name="Picture 14" descr="Ladakh_Dha-wheat-threshing2"/>
          <p:cNvPicPr>
            <a:picLocks noChangeAspect="1" noChangeArrowheads="1"/>
          </p:cNvPicPr>
          <p:nvPr/>
        </p:nvPicPr>
        <p:blipFill>
          <a:blip r:embed="rId4" cstate="print"/>
          <a:srcRect t="21213"/>
          <a:stretch>
            <a:fillRect/>
          </a:stretch>
        </p:blipFill>
        <p:spPr bwMode="auto">
          <a:xfrm>
            <a:off x="4800600" y="838200"/>
            <a:ext cx="1689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50" name="Picture 18" descr="whe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3810000"/>
            <a:ext cx="17049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52" name="Picture 20" descr="africa95_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981575"/>
            <a:ext cx="1905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54" name="Picture 22" descr="harvesting_hori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522288"/>
            <a:ext cx="2895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6" descr="16_3_2004_wheat%2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046288"/>
            <a:ext cx="20574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2438400" y="2438400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harvesting</a:t>
            </a: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>
            <a:off x="6738938" y="2254250"/>
            <a:ext cx="1109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threshing</a:t>
            </a:r>
          </a:p>
        </p:txBody>
      </p:sp>
      <p:sp>
        <p:nvSpPr>
          <p:cNvPr id="146457" name="Text Box 25"/>
          <p:cNvSpPr txBox="1">
            <a:spLocks noChangeArrowheads="1"/>
          </p:cNvSpPr>
          <p:nvPr/>
        </p:nvSpPr>
        <p:spPr bwMode="auto">
          <a:xfrm>
            <a:off x="7223125" y="4584700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winnowing</a:t>
            </a:r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>
            <a:off x="2003425" y="6003925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milling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4114800" y="1066800"/>
            <a:ext cx="533400" cy="914400"/>
          </a:xfrm>
          <a:prstGeom prst="rightArrow">
            <a:avLst>
              <a:gd name="adj1" fmla="val 50000"/>
              <a:gd name="adj2" fmla="val 4702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 rot="5400000">
            <a:off x="5905500" y="2781300"/>
            <a:ext cx="533400" cy="914400"/>
          </a:xfrm>
          <a:prstGeom prst="rightArrow">
            <a:avLst>
              <a:gd name="adj1" fmla="val 50000"/>
              <a:gd name="adj2" fmla="val 4702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10800000">
            <a:off x="4038600" y="4495800"/>
            <a:ext cx="533400" cy="914400"/>
          </a:xfrm>
          <a:prstGeom prst="rightArrow">
            <a:avLst>
              <a:gd name="adj1" fmla="val 50000"/>
              <a:gd name="adj2" fmla="val 4702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5" grpId="0"/>
      <p:bldP spid="146456" grpId="0"/>
      <p:bldP spid="146457" grpId="0"/>
      <p:bldP spid="146458" grpId="0"/>
      <p:bldP spid="23568" grpId="0" animBg="1"/>
      <p:bldP spid="23569" grpId="0" animBg="1"/>
      <p:bldP spid="235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Asagri"/>
          <p:cNvPicPr>
            <a:picLocks noChangeAspect="1" noChangeArrowheads="1"/>
          </p:cNvPicPr>
          <p:nvPr/>
        </p:nvPicPr>
        <p:blipFill>
          <a:blip r:embed="rId2" cstate="print"/>
          <a:srcRect b="23148"/>
          <a:stretch>
            <a:fillRect/>
          </a:stretch>
        </p:blipFill>
        <p:spPr bwMode="auto">
          <a:xfrm>
            <a:off x="785813" y="838200"/>
            <a:ext cx="52339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553200" y="1371600"/>
            <a:ext cx="1600200" cy="5029200"/>
            <a:chOff x="3984" y="624"/>
            <a:chExt cx="1008" cy="3168"/>
          </a:xfrm>
        </p:grpSpPr>
        <p:pic>
          <p:nvPicPr>
            <p:cNvPr id="24586" name="Picture 4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10667" t="76852" r="67999"/>
            <a:stretch>
              <a:fillRect/>
            </a:stretch>
          </p:blipFill>
          <p:spPr bwMode="auto">
            <a:xfrm>
              <a:off x="3984" y="624"/>
              <a:ext cx="76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5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37334" t="76852" r="34666"/>
            <a:stretch>
              <a:fillRect/>
            </a:stretch>
          </p:blipFill>
          <p:spPr bwMode="auto">
            <a:xfrm>
              <a:off x="3984" y="1776"/>
              <a:ext cx="100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6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72000" t="80556" r="9334" b="4630"/>
            <a:stretch>
              <a:fillRect/>
            </a:stretch>
          </p:blipFill>
          <p:spPr bwMode="auto">
            <a:xfrm>
              <a:off x="4080" y="3024"/>
              <a:ext cx="67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175125" y="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99"/>
                </a:solidFill>
              </a:rPr>
              <a:t>TEA</a:t>
            </a:r>
          </a:p>
        </p:txBody>
      </p:sp>
      <p:sp>
        <p:nvSpPr>
          <p:cNvPr id="157704" name="Oval 8"/>
          <p:cNvSpPr>
            <a:spLocks noChangeArrowheads="1"/>
          </p:cNvSpPr>
          <p:nvPr/>
        </p:nvSpPr>
        <p:spPr bwMode="auto">
          <a:xfrm>
            <a:off x="4191000" y="25146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5" name="Oval 9"/>
          <p:cNvSpPr>
            <a:spLocks noChangeArrowheads="1"/>
          </p:cNvSpPr>
          <p:nvPr/>
        </p:nvSpPr>
        <p:spPr bwMode="auto">
          <a:xfrm>
            <a:off x="4800600" y="29718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7" name="Oval 11"/>
          <p:cNvSpPr>
            <a:spLocks noChangeArrowheads="1"/>
          </p:cNvSpPr>
          <p:nvPr/>
        </p:nvSpPr>
        <p:spPr bwMode="auto">
          <a:xfrm>
            <a:off x="3352800" y="6096000"/>
            <a:ext cx="1524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8" name="Oval 12"/>
          <p:cNvSpPr>
            <a:spLocks noChangeArrowheads="1"/>
          </p:cNvSpPr>
          <p:nvPr/>
        </p:nvSpPr>
        <p:spPr bwMode="auto">
          <a:xfrm rot="2509913">
            <a:off x="4983163" y="1746250"/>
            <a:ext cx="5334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6629400" y="1828800"/>
            <a:ext cx="5334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 animBg="1"/>
      <p:bldP spid="157705" grpId="0" animBg="1"/>
      <p:bldP spid="157707" grpId="0" animBg="1"/>
      <p:bldP spid="157708" grpId="0" animBg="1"/>
      <p:bldP spid="1577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loggo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grayscl/>
          </a:blip>
          <a:srcRect/>
          <a:stretch>
            <a:fillRect/>
          </a:stretch>
        </p:blipFill>
        <p:spPr bwMode="auto">
          <a:xfrm>
            <a:off x="7010400" y="485775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Daljeelin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62513"/>
            <a:ext cx="142875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tea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/>
          <a:stretch>
            <a:fillRect/>
          </a:stretch>
        </p:blipFill>
        <p:spPr bwMode="auto">
          <a:xfrm>
            <a:off x="5562600" y="838200"/>
            <a:ext cx="27432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175125" y="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99"/>
                </a:solidFill>
              </a:rPr>
              <a:t>TEA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619500" y="3429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Tea plantation</a:t>
            </a: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2560638" y="4419600"/>
            <a:ext cx="2468562" cy="1997075"/>
            <a:chOff x="912" y="2784"/>
            <a:chExt cx="1555" cy="1258"/>
          </a:xfrm>
        </p:grpSpPr>
        <p:pic>
          <p:nvPicPr>
            <p:cNvPr id="25612" name="Picture 8" descr="silverte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2" y="2784"/>
              <a:ext cx="1555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3" name="Text Box 9"/>
            <p:cNvSpPr txBox="1">
              <a:spLocks noChangeArrowheads="1"/>
            </p:cNvSpPr>
            <p:nvPr/>
          </p:nvSpPr>
          <p:spPr bwMode="auto">
            <a:xfrm>
              <a:off x="1300" y="3830"/>
              <a:ext cx="7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tea service</a:t>
              </a:r>
            </a:p>
          </p:txBody>
        </p:sp>
      </p:grp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8281988" y="657383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  <p:pic>
        <p:nvPicPr>
          <p:cNvPr id="186379" name="Picture 11" descr="TeaBrick"/>
          <p:cNvPicPr>
            <a:picLocks noChangeAspect="1" noChangeArrowheads="1"/>
          </p:cNvPicPr>
          <p:nvPr/>
        </p:nvPicPr>
        <p:blipFill>
          <a:blip r:embed="rId6" cstate="print">
            <a:lum bright="-6000" contrast="12000"/>
          </a:blip>
          <a:srcRect/>
          <a:stretch>
            <a:fillRect/>
          </a:stretch>
        </p:blipFill>
        <p:spPr bwMode="auto">
          <a:xfrm>
            <a:off x="838200" y="4419600"/>
            <a:ext cx="1330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2" descr="lea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2819400"/>
            <a:ext cx="2582863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3" descr="kerala-te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8382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Asagri"/>
          <p:cNvPicPr>
            <a:picLocks noChangeAspect="1" noChangeArrowheads="1"/>
          </p:cNvPicPr>
          <p:nvPr/>
        </p:nvPicPr>
        <p:blipFill>
          <a:blip r:embed="rId2" cstate="print"/>
          <a:srcRect b="23148"/>
          <a:stretch>
            <a:fillRect/>
          </a:stretch>
        </p:blipFill>
        <p:spPr bwMode="auto">
          <a:xfrm>
            <a:off x="785813" y="838200"/>
            <a:ext cx="52339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6553200" y="1371600"/>
            <a:ext cx="1600200" cy="5029200"/>
            <a:chOff x="3984" y="624"/>
            <a:chExt cx="1008" cy="3168"/>
          </a:xfrm>
        </p:grpSpPr>
        <p:pic>
          <p:nvPicPr>
            <p:cNvPr id="26632" name="Picture 4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10667" t="76852" r="67999"/>
            <a:stretch>
              <a:fillRect/>
            </a:stretch>
          </p:blipFill>
          <p:spPr bwMode="auto">
            <a:xfrm>
              <a:off x="3984" y="624"/>
              <a:ext cx="76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5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37334" t="76852" r="34666"/>
            <a:stretch>
              <a:fillRect/>
            </a:stretch>
          </p:blipFill>
          <p:spPr bwMode="auto">
            <a:xfrm>
              <a:off x="3984" y="1776"/>
              <a:ext cx="100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6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72000" t="80556" r="9334" b="4630"/>
            <a:stretch>
              <a:fillRect/>
            </a:stretch>
          </p:blipFill>
          <p:spPr bwMode="auto">
            <a:xfrm>
              <a:off x="4080" y="3024"/>
              <a:ext cx="67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708400" y="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COCONUT</a:t>
            </a:r>
          </a:p>
        </p:txBody>
      </p:sp>
      <p:sp>
        <p:nvSpPr>
          <p:cNvPr id="158728" name="Oval 8"/>
          <p:cNvSpPr>
            <a:spLocks noChangeArrowheads="1"/>
          </p:cNvSpPr>
          <p:nvPr/>
        </p:nvSpPr>
        <p:spPr bwMode="auto">
          <a:xfrm rot="-1681542">
            <a:off x="2662238" y="5467350"/>
            <a:ext cx="2286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9" name="Oval 9"/>
          <p:cNvSpPr>
            <a:spLocks noChangeArrowheads="1"/>
          </p:cNvSpPr>
          <p:nvPr/>
        </p:nvSpPr>
        <p:spPr bwMode="auto">
          <a:xfrm rot="-1193730">
            <a:off x="3273425" y="5865813"/>
            <a:ext cx="153988" cy="5461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6629400" y="1447800"/>
            <a:ext cx="5334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 animBg="1"/>
      <p:bldP spid="158729" grpId="0" animBg="1"/>
      <p:bldP spid="1587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73425" y="342900"/>
            <a:ext cx="2595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Plant domestication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281988" y="6583363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68663" y="0"/>
            <a:ext cx="2605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9900"/>
                </a:solidFill>
              </a:rPr>
              <a:t>MONSOON ASIA</a:t>
            </a:r>
          </a:p>
        </p:txBody>
      </p:sp>
      <p:pic>
        <p:nvPicPr>
          <p:cNvPr id="32779" name="Picture 11" descr="braun_hogenberg_I_54_1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724400"/>
            <a:ext cx="38100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18" descr="Image:Pepper corns closeu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4999" t="32521" r="25999" b="19783"/>
          <a:stretch>
            <a:fillRect/>
          </a:stretch>
        </p:blipFill>
        <p:spPr bwMode="auto">
          <a:xfrm>
            <a:off x="1143000" y="3200400"/>
            <a:ext cx="3048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2" name="Group 22"/>
          <p:cNvGrpSpPr>
            <a:grpSpLocks/>
          </p:cNvGrpSpPr>
          <p:nvPr/>
        </p:nvGrpSpPr>
        <p:grpSpPr bwMode="auto">
          <a:xfrm>
            <a:off x="685800" y="1066800"/>
            <a:ext cx="4162425" cy="1863725"/>
            <a:chOff x="432" y="672"/>
            <a:chExt cx="2622" cy="1174"/>
          </a:xfrm>
        </p:grpSpPr>
        <p:pic>
          <p:nvPicPr>
            <p:cNvPr id="32782" name="Picture 14" descr="Spices"/>
            <p:cNvPicPr>
              <a:picLocks noChangeAspect="1" noChangeArrowheads="1"/>
            </p:cNvPicPr>
            <p:nvPr/>
          </p:nvPicPr>
          <p:blipFill>
            <a:blip r:embed="rId5" cstate="print"/>
            <a:srcRect t="32709"/>
            <a:stretch>
              <a:fillRect/>
            </a:stretch>
          </p:blipFill>
          <p:spPr bwMode="auto">
            <a:xfrm>
              <a:off x="432" y="1056"/>
              <a:ext cx="2622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4" descr="Spices"/>
            <p:cNvPicPr>
              <a:picLocks noChangeAspect="1" noChangeArrowheads="1"/>
            </p:cNvPicPr>
            <p:nvPr/>
          </p:nvPicPr>
          <p:blipFill>
            <a:blip r:embed="rId5" cstate="print"/>
            <a:srcRect l="21281" b="67291"/>
            <a:stretch>
              <a:fillRect/>
            </a:stretch>
          </p:blipFill>
          <p:spPr bwMode="auto">
            <a:xfrm>
              <a:off x="711" y="672"/>
              <a:ext cx="20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4" name="Picture 6" descr="map_indonesia_000530_n"/>
          <p:cNvPicPr>
            <a:picLocks noChangeAspect="1" noChangeArrowheads="1"/>
          </p:cNvPicPr>
          <p:nvPr/>
        </p:nvPicPr>
        <p:blipFill>
          <a:blip r:embed="rId6" cstate="print"/>
          <a:srcRect l="3334" t="45238" r="3334" b="2380"/>
          <a:stretch>
            <a:fillRect/>
          </a:stretch>
        </p:blipFill>
        <p:spPr bwMode="auto">
          <a:xfrm>
            <a:off x="5562600" y="3733800"/>
            <a:ext cx="27432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5562600" y="1763713"/>
            <a:ext cx="2743200" cy="1665287"/>
            <a:chOff x="3504" y="1111"/>
            <a:chExt cx="1728" cy="1049"/>
          </a:xfrm>
        </p:grpSpPr>
        <p:pic>
          <p:nvPicPr>
            <p:cNvPr id="3" name="Picture 6" descr="map_indonesia_000530_n"/>
            <p:cNvPicPr>
              <a:picLocks noChangeAspect="1" noChangeArrowheads="1"/>
            </p:cNvPicPr>
            <p:nvPr/>
          </p:nvPicPr>
          <p:blipFill>
            <a:blip r:embed="rId6" cstate="print"/>
            <a:srcRect l="3334" t="2380" r="3334" b="57143"/>
            <a:stretch>
              <a:fillRect/>
            </a:stretch>
          </p:blipFill>
          <p:spPr bwMode="auto">
            <a:xfrm>
              <a:off x="3504" y="1111"/>
              <a:ext cx="1728" cy="1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map_indonesia_000530_n"/>
            <p:cNvPicPr>
              <a:picLocks noChangeAspect="1" noChangeArrowheads="1"/>
            </p:cNvPicPr>
            <p:nvPr/>
          </p:nvPicPr>
          <p:blipFill>
            <a:blip r:embed="rId6" cstate="print"/>
            <a:srcRect l="73332" t="2380" r="3334" b="88359"/>
            <a:stretch>
              <a:fillRect/>
            </a:stretch>
          </p:blipFill>
          <p:spPr bwMode="auto">
            <a:xfrm>
              <a:off x="4752" y="1344"/>
              <a:ext cx="43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92838" y="1431925"/>
            <a:ext cx="148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Spice Islands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FreshNu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539875"/>
            <a:ext cx="201136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coi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900" y="3475038"/>
            <a:ext cx="38862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3708400" y="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COCONUT</a:t>
            </a: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3322638" y="342900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Coconut plantation</a:t>
            </a: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8281988" y="657383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  <p:pic>
        <p:nvPicPr>
          <p:cNvPr id="27655" name="Picture 12" descr="india_6kera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0" y="3546475"/>
            <a:ext cx="2009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4" descr="Macaque monkey harvests cocon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295400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Asagri"/>
          <p:cNvPicPr>
            <a:picLocks noChangeAspect="1" noChangeArrowheads="1"/>
          </p:cNvPicPr>
          <p:nvPr/>
        </p:nvPicPr>
        <p:blipFill>
          <a:blip r:embed="rId2" cstate="print"/>
          <a:srcRect b="23148"/>
          <a:stretch>
            <a:fillRect/>
          </a:stretch>
        </p:blipFill>
        <p:spPr bwMode="auto">
          <a:xfrm>
            <a:off x="785813" y="838200"/>
            <a:ext cx="52339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6553200" y="1371600"/>
            <a:ext cx="1600200" cy="5029200"/>
            <a:chOff x="3984" y="624"/>
            <a:chExt cx="1008" cy="3168"/>
          </a:xfrm>
        </p:grpSpPr>
        <p:pic>
          <p:nvPicPr>
            <p:cNvPr id="28690" name="Picture 4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10667" t="76852" r="67999"/>
            <a:stretch>
              <a:fillRect/>
            </a:stretch>
          </p:blipFill>
          <p:spPr bwMode="auto">
            <a:xfrm>
              <a:off x="3984" y="624"/>
              <a:ext cx="76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1" name="Picture 5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37334" t="76852" r="34666"/>
            <a:stretch>
              <a:fillRect/>
            </a:stretch>
          </p:blipFill>
          <p:spPr bwMode="auto">
            <a:xfrm>
              <a:off x="3984" y="1776"/>
              <a:ext cx="100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Picture 6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72000" t="80556" r="9334" b="4630"/>
            <a:stretch>
              <a:fillRect/>
            </a:stretch>
          </p:blipFill>
          <p:spPr bwMode="auto">
            <a:xfrm>
              <a:off x="4080" y="3024"/>
              <a:ext cx="67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2541588" y="0"/>
            <a:ext cx="4060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IRRIGATION TECHNIQUES</a:t>
            </a:r>
          </a:p>
          <a:p>
            <a:pPr algn="ctr"/>
            <a:r>
              <a:rPr lang="en-US" sz="2000"/>
              <a:t>Tanks &amp; wells</a:t>
            </a:r>
          </a:p>
        </p:txBody>
      </p:sp>
      <p:sp>
        <p:nvSpPr>
          <p:cNvPr id="159752" name="Oval 8"/>
          <p:cNvSpPr>
            <a:spLocks noChangeArrowheads="1"/>
          </p:cNvSpPr>
          <p:nvPr/>
        </p:nvSpPr>
        <p:spPr bwMode="auto">
          <a:xfrm rot="368381">
            <a:off x="3054350" y="4038600"/>
            <a:ext cx="382588" cy="1447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53" name="Oval 9"/>
          <p:cNvSpPr>
            <a:spLocks noChangeArrowheads="1"/>
          </p:cNvSpPr>
          <p:nvPr/>
        </p:nvSpPr>
        <p:spPr bwMode="auto">
          <a:xfrm rot="-822417">
            <a:off x="2741613" y="4875213"/>
            <a:ext cx="228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54" name="Oval 10"/>
          <p:cNvSpPr>
            <a:spLocks noChangeArrowheads="1"/>
          </p:cNvSpPr>
          <p:nvPr/>
        </p:nvSpPr>
        <p:spPr bwMode="auto">
          <a:xfrm>
            <a:off x="2819400" y="56388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55" name="Oval 11"/>
          <p:cNvSpPr>
            <a:spLocks noChangeArrowheads="1"/>
          </p:cNvSpPr>
          <p:nvPr/>
        </p:nvSpPr>
        <p:spPr bwMode="auto">
          <a:xfrm rot="-1136120">
            <a:off x="3125788" y="3668713"/>
            <a:ext cx="152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56" name="Oval 12"/>
          <p:cNvSpPr>
            <a:spLocks noChangeArrowheads="1"/>
          </p:cNvSpPr>
          <p:nvPr/>
        </p:nvSpPr>
        <p:spPr bwMode="auto">
          <a:xfrm>
            <a:off x="3048000" y="3352800"/>
            <a:ext cx="228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57" name="Oval 13"/>
          <p:cNvSpPr>
            <a:spLocks noChangeArrowheads="1"/>
          </p:cNvSpPr>
          <p:nvPr/>
        </p:nvSpPr>
        <p:spPr bwMode="auto">
          <a:xfrm>
            <a:off x="3429000" y="3429000"/>
            <a:ext cx="76200" cy="152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58" name="Oval 14"/>
          <p:cNvSpPr>
            <a:spLocks noChangeArrowheads="1"/>
          </p:cNvSpPr>
          <p:nvPr/>
        </p:nvSpPr>
        <p:spPr bwMode="auto">
          <a:xfrm>
            <a:off x="2286000" y="3505200"/>
            <a:ext cx="152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59" name="Oval 15"/>
          <p:cNvSpPr>
            <a:spLocks noChangeArrowheads="1"/>
          </p:cNvSpPr>
          <p:nvPr/>
        </p:nvSpPr>
        <p:spPr bwMode="auto">
          <a:xfrm>
            <a:off x="6781800" y="5638800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60" name="Oval 16"/>
          <p:cNvSpPr>
            <a:spLocks noChangeArrowheads="1"/>
          </p:cNvSpPr>
          <p:nvPr/>
        </p:nvSpPr>
        <p:spPr bwMode="auto">
          <a:xfrm rot="-1753683">
            <a:off x="2209800" y="3886200"/>
            <a:ext cx="228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61" name="Oval 17"/>
          <p:cNvSpPr>
            <a:spLocks noChangeArrowheads="1"/>
          </p:cNvSpPr>
          <p:nvPr/>
        </p:nvSpPr>
        <p:spPr bwMode="auto">
          <a:xfrm rot="-1354449">
            <a:off x="2435225" y="4175125"/>
            <a:ext cx="228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62" name="Oval 18"/>
          <p:cNvSpPr>
            <a:spLocks noChangeArrowheads="1"/>
          </p:cNvSpPr>
          <p:nvPr/>
        </p:nvSpPr>
        <p:spPr bwMode="auto">
          <a:xfrm rot="-2649695">
            <a:off x="2427288" y="4468813"/>
            <a:ext cx="152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63" name="Oval 19"/>
          <p:cNvSpPr>
            <a:spLocks noChangeArrowheads="1"/>
          </p:cNvSpPr>
          <p:nvPr/>
        </p:nvSpPr>
        <p:spPr bwMode="auto">
          <a:xfrm>
            <a:off x="2514600" y="4876800"/>
            <a:ext cx="152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64" name="Oval 20"/>
          <p:cNvSpPr>
            <a:spLocks noChangeArrowheads="1"/>
          </p:cNvSpPr>
          <p:nvPr/>
        </p:nvSpPr>
        <p:spPr bwMode="auto">
          <a:xfrm>
            <a:off x="6781800" y="6096000"/>
            <a:ext cx="3810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 animBg="1"/>
      <p:bldP spid="159753" grpId="0" animBg="1"/>
      <p:bldP spid="159754" grpId="0" animBg="1"/>
      <p:bldP spid="159755" grpId="0" animBg="1"/>
      <p:bldP spid="159756" grpId="0" animBg="1"/>
      <p:bldP spid="159757" grpId="0" animBg="1"/>
      <p:bldP spid="159758" grpId="0" animBg="1"/>
      <p:bldP spid="159759" grpId="0" animBg="1"/>
      <p:bldP spid="159760" grpId="0" animBg="1"/>
      <p:bldP spid="159761" grpId="0" animBg="1"/>
      <p:bldP spid="159762" grpId="0" animBg="1"/>
      <p:bldP spid="159763" grpId="0" animBg="1"/>
      <p:bldP spid="1597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t_2002-01-28-055a-cow-w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3352800"/>
            <a:ext cx="41910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arrying%20water%20from%20lake,%20R"/>
          <p:cNvPicPr>
            <a:picLocks noChangeAspect="1" noChangeArrowheads="1"/>
          </p:cNvPicPr>
          <p:nvPr/>
        </p:nvPicPr>
        <p:blipFill>
          <a:blip r:embed="rId3" cstate="print"/>
          <a:srcRect t="10928" r="14493" b="1639"/>
          <a:stretch>
            <a:fillRect/>
          </a:stretch>
        </p:blipFill>
        <p:spPr bwMode="auto">
          <a:xfrm>
            <a:off x="304800" y="762000"/>
            <a:ext cx="3505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India-motherandchildatthewell-img2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762000"/>
            <a:ext cx="35052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1730375" y="2779713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tank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6343650" y="27797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well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8281988" y="657383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  <p:sp>
        <p:nvSpPr>
          <p:cNvPr id="29707" name="Text Box 7"/>
          <p:cNvSpPr txBox="1">
            <a:spLocks noChangeArrowheads="1"/>
          </p:cNvSpPr>
          <p:nvPr/>
        </p:nvSpPr>
        <p:spPr bwMode="auto">
          <a:xfrm>
            <a:off x="2541588" y="0"/>
            <a:ext cx="4060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IRRIGATION TECHNIQUES</a:t>
            </a:r>
          </a:p>
          <a:p>
            <a:pPr algn="ctr"/>
            <a:r>
              <a:rPr lang="en-US" sz="2000"/>
              <a:t>Tanks &amp; wells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Asagri"/>
          <p:cNvPicPr>
            <a:picLocks noChangeAspect="1" noChangeArrowheads="1"/>
          </p:cNvPicPr>
          <p:nvPr/>
        </p:nvPicPr>
        <p:blipFill>
          <a:blip r:embed="rId2" cstate="print"/>
          <a:srcRect b="23148"/>
          <a:stretch>
            <a:fillRect/>
          </a:stretch>
        </p:blipFill>
        <p:spPr bwMode="auto">
          <a:xfrm>
            <a:off x="762000" y="838200"/>
            <a:ext cx="52339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6553200" y="1371600"/>
            <a:ext cx="1600200" cy="5029200"/>
            <a:chOff x="3984" y="624"/>
            <a:chExt cx="1008" cy="3168"/>
          </a:xfrm>
        </p:grpSpPr>
        <p:pic>
          <p:nvPicPr>
            <p:cNvPr id="30729" name="Picture 4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10667" t="76852" r="67999"/>
            <a:stretch>
              <a:fillRect/>
            </a:stretch>
          </p:blipFill>
          <p:spPr bwMode="auto">
            <a:xfrm>
              <a:off x="3984" y="624"/>
              <a:ext cx="76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Picture 5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37334" t="76852" r="34666"/>
            <a:stretch>
              <a:fillRect/>
            </a:stretch>
          </p:blipFill>
          <p:spPr bwMode="auto">
            <a:xfrm>
              <a:off x="3984" y="1776"/>
              <a:ext cx="100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6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72000" t="80556" r="9334" b="4630"/>
            <a:stretch>
              <a:fillRect/>
            </a:stretch>
          </p:blipFill>
          <p:spPr bwMode="auto">
            <a:xfrm>
              <a:off x="4080" y="3024"/>
              <a:ext cx="67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2541588" y="0"/>
            <a:ext cx="4060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IRRIGATION TECHNIQUES</a:t>
            </a:r>
          </a:p>
          <a:p>
            <a:pPr algn="ctr"/>
            <a:r>
              <a:rPr lang="en-US" sz="2000"/>
              <a:t>River irrigation</a:t>
            </a:r>
          </a:p>
        </p:txBody>
      </p:sp>
      <p:sp>
        <p:nvSpPr>
          <p:cNvPr id="160776" name="Freeform 8"/>
          <p:cNvSpPr>
            <a:spLocks/>
          </p:cNvSpPr>
          <p:nvPr/>
        </p:nvSpPr>
        <p:spPr bwMode="auto">
          <a:xfrm>
            <a:off x="3943350" y="3670300"/>
            <a:ext cx="292100" cy="304800"/>
          </a:xfrm>
          <a:custGeom>
            <a:avLst/>
            <a:gdLst>
              <a:gd name="T0" fmla="*/ 8 w 184"/>
              <a:gd name="T1" fmla="*/ 192 h 192"/>
              <a:gd name="T2" fmla="*/ 0 w 184"/>
              <a:gd name="T3" fmla="*/ 96 h 192"/>
              <a:gd name="T4" fmla="*/ 76 w 184"/>
              <a:gd name="T5" fmla="*/ 16 h 192"/>
              <a:gd name="T6" fmla="*/ 132 w 184"/>
              <a:gd name="T7" fmla="*/ 0 h 192"/>
              <a:gd name="T8" fmla="*/ 184 w 184"/>
              <a:gd name="T9" fmla="*/ 36 h 192"/>
              <a:gd name="T10" fmla="*/ 108 w 184"/>
              <a:gd name="T11" fmla="*/ 136 h 192"/>
              <a:gd name="T12" fmla="*/ 44 w 184"/>
              <a:gd name="T13" fmla="*/ 136 h 192"/>
              <a:gd name="T14" fmla="*/ 12 w 184"/>
              <a:gd name="T15" fmla="*/ 184 h 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4"/>
              <a:gd name="T25" fmla="*/ 0 h 192"/>
              <a:gd name="T26" fmla="*/ 184 w 184"/>
              <a:gd name="T27" fmla="*/ 192 h 1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4" h="192">
                <a:moveTo>
                  <a:pt x="8" y="192"/>
                </a:moveTo>
                <a:lnTo>
                  <a:pt x="0" y="96"/>
                </a:lnTo>
                <a:lnTo>
                  <a:pt x="76" y="16"/>
                </a:lnTo>
                <a:lnTo>
                  <a:pt x="132" y="0"/>
                </a:lnTo>
                <a:lnTo>
                  <a:pt x="184" y="36"/>
                </a:lnTo>
                <a:lnTo>
                  <a:pt x="108" y="136"/>
                </a:lnTo>
                <a:lnTo>
                  <a:pt x="44" y="136"/>
                </a:lnTo>
                <a:lnTo>
                  <a:pt x="12" y="184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77" name="Freeform 9"/>
          <p:cNvSpPr>
            <a:spLocks/>
          </p:cNvSpPr>
          <p:nvPr/>
        </p:nvSpPr>
        <p:spPr bwMode="auto">
          <a:xfrm>
            <a:off x="4203700" y="3086100"/>
            <a:ext cx="292100" cy="444500"/>
          </a:xfrm>
          <a:custGeom>
            <a:avLst/>
            <a:gdLst>
              <a:gd name="T0" fmla="*/ 40 w 184"/>
              <a:gd name="T1" fmla="*/ 264 h 280"/>
              <a:gd name="T2" fmla="*/ 0 w 184"/>
              <a:gd name="T3" fmla="*/ 136 h 280"/>
              <a:gd name="T4" fmla="*/ 40 w 184"/>
              <a:gd name="T5" fmla="*/ 72 h 280"/>
              <a:gd name="T6" fmla="*/ 96 w 184"/>
              <a:gd name="T7" fmla="*/ 0 h 280"/>
              <a:gd name="T8" fmla="*/ 148 w 184"/>
              <a:gd name="T9" fmla="*/ 16 h 280"/>
              <a:gd name="T10" fmla="*/ 184 w 184"/>
              <a:gd name="T11" fmla="*/ 100 h 280"/>
              <a:gd name="T12" fmla="*/ 184 w 184"/>
              <a:gd name="T13" fmla="*/ 168 h 280"/>
              <a:gd name="T14" fmla="*/ 184 w 184"/>
              <a:gd name="T15" fmla="*/ 264 h 280"/>
              <a:gd name="T16" fmla="*/ 108 w 184"/>
              <a:gd name="T17" fmla="*/ 280 h 280"/>
              <a:gd name="T18" fmla="*/ 44 w 184"/>
              <a:gd name="T19" fmla="*/ 272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4"/>
              <a:gd name="T31" fmla="*/ 0 h 280"/>
              <a:gd name="T32" fmla="*/ 184 w 184"/>
              <a:gd name="T33" fmla="*/ 280 h 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4" h="280">
                <a:moveTo>
                  <a:pt x="40" y="264"/>
                </a:moveTo>
                <a:lnTo>
                  <a:pt x="0" y="136"/>
                </a:lnTo>
                <a:lnTo>
                  <a:pt x="40" y="72"/>
                </a:lnTo>
                <a:lnTo>
                  <a:pt x="96" y="0"/>
                </a:lnTo>
                <a:lnTo>
                  <a:pt x="148" y="16"/>
                </a:lnTo>
                <a:lnTo>
                  <a:pt x="184" y="100"/>
                </a:lnTo>
                <a:lnTo>
                  <a:pt x="184" y="168"/>
                </a:lnTo>
                <a:lnTo>
                  <a:pt x="184" y="264"/>
                </a:lnTo>
                <a:lnTo>
                  <a:pt x="108" y="280"/>
                </a:lnTo>
                <a:lnTo>
                  <a:pt x="44" y="272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78" name="Freeform 10"/>
          <p:cNvSpPr>
            <a:spLocks/>
          </p:cNvSpPr>
          <p:nvPr/>
        </p:nvSpPr>
        <p:spPr bwMode="auto">
          <a:xfrm>
            <a:off x="1168400" y="1600200"/>
            <a:ext cx="3105150" cy="1790700"/>
          </a:xfrm>
          <a:custGeom>
            <a:avLst/>
            <a:gdLst>
              <a:gd name="T0" fmla="*/ 80 w 1956"/>
              <a:gd name="T1" fmla="*/ 1056 h 1128"/>
              <a:gd name="T2" fmla="*/ 72 w 1956"/>
              <a:gd name="T3" fmla="*/ 932 h 1128"/>
              <a:gd name="T4" fmla="*/ 12 w 1956"/>
              <a:gd name="T5" fmla="*/ 856 h 1128"/>
              <a:gd name="T6" fmla="*/ 8 w 1956"/>
              <a:gd name="T7" fmla="*/ 752 h 1128"/>
              <a:gd name="T8" fmla="*/ 88 w 1956"/>
              <a:gd name="T9" fmla="*/ 716 h 1128"/>
              <a:gd name="T10" fmla="*/ 244 w 1956"/>
              <a:gd name="T11" fmla="*/ 556 h 1128"/>
              <a:gd name="T12" fmla="*/ 292 w 1956"/>
              <a:gd name="T13" fmla="*/ 316 h 1128"/>
              <a:gd name="T14" fmla="*/ 320 w 1956"/>
              <a:gd name="T15" fmla="*/ 144 h 1128"/>
              <a:gd name="T16" fmla="*/ 460 w 1956"/>
              <a:gd name="T17" fmla="*/ 8 h 1128"/>
              <a:gd name="T18" fmla="*/ 552 w 1956"/>
              <a:gd name="T19" fmla="*/ 24 h 1128"/>
              <a:gd name="T20" fmla="*/ 752 w 1956"/>
              <a:gd name="T21" fmla="*/ 240 h 1128"/>
              <a:gd name="T22" fmla="*/ 848 w 1956"/>
              <a:gd name="T23" fmla="*/ 372 h 1128"/>
              <a:gd name="T24" fmla="*/ 972 w 1956"/>
              <a:gd name="T25" fmla="*/ 424 h 1128"/>
              <a:gd name="T26" fmla="*/ 1092 w 1956"/>
              <a:gd name="T27" fmla="*/ 560 h 1128"/>
              <a:gd name="T28" fmla="*/ 1404 w 1956"/>
              <a:gd name="T29" fmla="*/ 708 h 1128"/>
              <a:gd name="T30" fmla="*/ 1696 w 1956"/>
              <a:gd name="T31" fmla="*/ 748 h 1128"/>
              <a:gd name="T32" fmla="*/ 1876 w 1956"/>
              <a:gd name="T33" fmla="*/ 704 h 1128"/>
              <a:gd name="T34" fmla="*/ 1956 w 1956"/>
              <a:gd name="T35" fmla="*/ 816 h 1128"/>
              <a:gd name="T36" fmla="*/ 1892 w 1956"/>
              <a:gd name="T37" fmla="*/ 888 h 1128"/>
              <a:gd name="T38" fmla="*/ 1664 w 1956"/>
              <a:gd name="T39" fmla="*/ 864 h 1128"/>
              <a:gd name="T40" fmla="*/ 1340 w 1956"/>
              <a:gd name="T41" fmla="*/ 936 h 1128"/>
              <a:gd name="T42" fmla="*/ 996 w 1956"/>
              <a:gd name="T43" fmla="*/ 880 h 1128"/>
              <a:gd name="T44" fmla="*/ 800 w 1956"/>
              <a:gd name="T45" fmla="*/ 1068 h 1128"/>
              <a:gd name="T46" fmla="*/ 632 w 1956"/>
              <a:gd name="T47" fmla="*/ 1112 h 1128"/>
              <a:gd name="T48" fmla="*/ 752 w 1956"/>
              <a:gd name="T49" fmla="*/ 768 h 1128"/>
              <a:gd name="T50" fmla="*/ 824 w 1956"/>
              <a:gd name="T51" fmla="*/ 508 h 1128"/>
              <a:gd name="T52" fmla="*/ 680 w 1956"/>
              <a:gd name="T53" fmla="*/ 536 h 1128"/>
              <a:gd name="T54" fmla="*/ 608 w 1956"/>
              <a:gd name="T55" fmla="*/ 564 h 1128"/>
              <a:gd name="T56" fmla="*/ 584 w 1956"/>
              <a:gd name="T57" fmla="*/ 444 h 1128"/>
              <a:gd name="T58" fmla="*/ 524 w 1956"/>
              <a:gd name="T59" fmla="*/ 520 h 1128"/>
              <a:gd name="T60" fmla="*/ 284 w 1956"/>
              <a:gd name="T61" fmla="*/ 632 h 1128"/>
              <a:gd name="T62" fmla="*/ 132 w 1956"/>
              <a:gd name="T63" fmla="*/ 796 h 1128"/>
              <a:gd name="T64" fmla="*/ 156 w 1956"/>
              <a:gd name="T65" fmla="*/ 904 h 1128"/>
              <a:gd name="T66" fmla="*/ 204 w 1956"/>
              <a:gd name="T67" fmla="*/ 1052 h 11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56"/>
              <a:gd name="T103" fmla="*/ 0 h 1128"/>
              <a:gd name="T104" fmla="*/ 1956 w 1956"/>
              <a:gd name="T105" fmla="*/ 1128 h 11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56" h="1128">
                <a:moveTo>
                  <a:pt x="148" y="1060"/>
                </a:moveTo>
                <a:lnTo>
                  <a:pt x="80" y="1056"/>
                </a:lnTo>
                <a:lnTo>
                  <a:pt x="104" y="948"/>
                </a:lnTo>
                <a:lnTo>
                  <a:pt x="72" y="932"/>
                </a:lnTo>
                <a:lnTo>
                  <a:pt x="32" y="912"/>
                </a:lnTo>
                <a:lnTo>
                  <a:pt x="12" y="856"/>
                </a:lnTo>
                <a:lnTo>
                  <a:pt x="0" y="808"/>
                </a:lnTo>
                <a:lnTo>
                  <a:pt x="8" y="752"/>
                </a:lnTo>
                <a:lnTo>
                  <a:pt x="52" y="720"/>
                </a:lnTo>
                <a:lnTo>
                  <a:pt x="88" y="716"/>
                </a:lnTo>
                <a:lnTo>
                  <a:pt x="184" y="632"/>
                </a:lnTo>
                <a:lnTo>
                  <a:pt x="244" y="556"/>
                </a:lnTo>
                <a:lnTo>
                  <a:pt x="272" y="432"/>
                </a:lnTo>
                <a:lnTo>
                  <a:pt x="292" y="316"/>
                </a:lnTo>
                <a:lnTo>
                  <a:pt x="272" y="192"/>
                </a:lnTo>
                <a:lnTo>
                  <a:pt x="320" y="144"/>
                </a:lnTo>
                <a:lnTo>
                  <a:pt x="416" y="48"/>
                </a:lnTo>
                <a:lnTo>
                  <a:pt x="460" y="8"/>
                </a:lnTo>
                <a:lnTo>
                  <a:pt x="512" y="0"/>
                </a:lnTo>
                <a:lnTo>
                  <a:pt x="552" y="24"/>
                </a:lnTo>
                <a:lnTo>
                  <a:pt x="608" y="144"/>
                </a:lnTo>
                <a:lnTo>
                  <a:pt x="752" y="240"/>
                </a:lnTo>
                <a:lnTo>
                  <a:pt x="816" y="316"/>
                </a:lnTo>
                <a:lnTo>
                  <a:pt x="848" y="372"/>
                </a:lnTo>
                <a:lnTo>
                  <a:pt x="920" y="392"/>
                </a:lnTo>
                <a:lnTo>
                  <a:pt x="972" y="424"/>
                </a:lnTo>
                <a:lnTo>
                  <a:pt x="1020" y="500"/>
                </a:lnTo>
                <a:lnTo>
                  <a:pt x="1092" y="560"/>
                </a:lnTo>
                <a:lnTo>
                  <a:pt x="1252" y="620"/>
                </a:lnTo>
                <a:lnTo>
                  <a:pt x="1404" y="708"/>
                </a:lnTo>
                <a:lnTo>
                  <a:pt x="1520" y="720"/>
                </a:lnTo>
                <a:lnTo>
                  <a:pt x="1696" y="748"/>
                </a:lnTo>
                <a:lnTo>
                  <a:pt x="1788" y="736"/>
                </a:lnTo>
                <a:lnTo>
                  <a:pt x="1876" y="704"/>
                </a:lnTo>
                <a:lnTo>
                  <a:pt x="1928" y="756"/>
                </a:lnTo>
                <a:lnTo>
                  <a:pt x="1956" y="816"/>
                </a:lnTo>
                <a:lnTo>
                  <a:pt x="1936" y="880"/>
                </a:lnTo>
                <a:lnTo>
                  <a:pt x="1892" y="888"/>
                </a:lnTo>
                <a:lnTo>
                  <a:pt x="1776" y="864"/>
                </a:lnTo>
                <a:lnTo>
                  <a:pt x="1664" y="864"/>
                </a:lnTo>
                <a:lnTo>
                  <a:pt x="1452" y="928"/>
                </a:lnTo>
                <a:lnTo>
                  <a:pt x="1340" y="936"/>
                </a:lnTo>
                <a:lnTo>
                  <a:pt x="1120" y="888"/>
                </a:lnTo>
                <a:lnTo>
                  <a:pt x="996" y="880"/>
                </a:lnTo>
                <a:lnTo>
                  <a:pt x="896" y="912"/>
                </a:lnTo>
                <a:lnTo>
                  <a:pt x="800" y="1068"/>
                </a:lnTo>
                <a:lnTo>
                  <a:pt x="696" y="1128"/>
                </a:lnTo>
                <a:lnTo>
                  <a:pt x="632" y="1112"/>
                </a:lnTo>
                <a:lnTo>
                  <a:pt x="608" y="1056"/>
                </a:lnTo>
                <a:lnTo>
                  <a:pt x="752" y="768"/>
                </a:lnTo>
                <a:lnTo>
                  <a:pt x="840" y="576"/>
                </a:lnTo>
                <a:lnTo>
                  <a:pt x="824" y="508"/>
                </a:lnTo>
                <a:lnTo>
                  <a:pt x="744" y="452"/>
                </a:lnTo>
                <a:lnTo>
                  <a:pt x="680" y="536"/>
                </a:lnTo>
                <a:lnTo>
                  <a:pt x="644" y="576"/>
                </a:lnTo>
                <a:lnTo>
                  <a:pt x="608" y="564"/>
                </a:lnTo>
                <a:lnTo>
                  <a:pt x="604" y="504"/>
                </a:lnTo>
                <a:lnTo>
                  <a:pt x="584" y="444"/>
                </a:lnTo>
                <a:lnTo>
                  <a:pt x="560" y="432"/>
                </a:lnTo>
                <a:lnTo>
                  <a:pt x="524" y="520"/>
                </a:lnTo>
                <a:lnTo>
                  <a:pt x="464" y="576"/>
                </a:lnTo>
                <a:lnTo>
                  <a:pt x="284" y="632"/>
                </a:lnTo>
                <a:lnTo>
                  <a:pt x="172" y="756"/>
                </a:lnTo>
                <a:lnTo>
                  <a:pt x="132" y="796"/>
                </a:lnTo>
                <a:lnTo>
                  <a:pt x="128" y="852"/>
                </a:lnTo>
                <a:lnTo>
                  <a:pt x="156" y="904"/>
                </a:lnTo>
                <a:lnTo>
                  <a:pt x="200" y="964"/>
                </a:lnTo>
                <a:lnTo>
                  <a:pt x="204" y="1052"/>
                </a:lnTo>
                <a:lnTo>
                  <a:pt x="148" y="1056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6781800" y="5257800"/>
            <a:ext cx="3810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6" grpId="0" animBg="1"/>
      <p:bldP spid="160777" grpId="0" animBg="1"/>
      <p:bldP spid="160778" grpId="0" animBg="1"/>
      <p:bldP spid="1607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051" descr="pa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81200"/>
            <a:ext cx="506412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053" descr="divi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2633663"/>
            <a:ext cx="28575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2056"/>
          <p:cNvSpPr txBox="1">
            <a:spLocks noChangeArrowheads="1"/>
          </p:cNvSpPr>
          <p:nvPr/>
        </p:nvSpPr>
        <p:spPr bwMode="auto">
          <a:xfrm>
            <a:off x="5399088" y="504983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river irrigation</a:t>
            </a:r>
          </a:p>
        </p:txBody>
      </p:sp>
      <p:sp>
        <p:nvSpPr>
          <p:cNvPr id="31750" name="Text Box 2057"/>
          <p:cNvSpPr txBox="1">
            <a:spLocks noChangeArrowheads="1"/>
          </p:cNvSpPr>
          <p:nvPr/>
        </p:nvSpPr>
        <p:spPr bwMode="auto">
          <a:xfrm>
            <a:off x="8281988" y="657383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  <p:pic>
        <p:nvPicPr>
          <p:cNvPr id="31751" name="Picture 2059" descr="d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25" y="501650"/>
            <a:ext cx="28606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061" descr="irrigatedagri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125" y="4903788"/>
            <a:ext cx="286067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Text Box 7"/>
          <p:cNvSpPr txBox="1">
            <a:spLocks noChangeArrowheads="1"/>
          </p:cNvSpPr>
          <p:nvPr/>
        </p:nvSpPr>
        <p:spPr bwMode="auto">
          <a:xfrm>
            <a:off x="2541588" y="0"/>
            <a:ext cx="4060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IRRIGATION TECHNIQUES</a:t>
            </a:r>
          </a:p>
          <a:p>
            <a:pPr algn="ctr"/>
            <a:r>
              <a:rPr lang="en-US" sz="2000"/>
              <a:t>River irrigation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281988" y="6583363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  <p:pic>
        <p:nvPicPr>
          <p:cNvPr id="44048" name="Picture 16" descr="i_river_irrig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0"/>
            <a:ext cx="5086350" cy="3390900"/>
          </a:xfrm>
          <a:prstGeom prst="rect">
            <a:avLst/>
          </a:prstGeom>
          <a:noFill/>
        </p:spPr>
      </p:pic>
      <p:sp>
        <p:nvSpPr>
          <p:cNvPr id="44049" name="Text Box 7"/>
          <p:cNvSpPr txBox="1">
            <a:spLocks noChangeArrowheads="1"/>
          </p:cNvSpPr>
          <p:nvPr/>
        </p:nvSpPr>
        <p:spPr bwMode="auto">
          <a:xfrm>
            <a:off x="2541588" y="0"/>
            <a:ext cx="4060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IRRIGATION TECHNIQUES</a:t>
            </a:r>
          </a:p>
          <a:p>
            <a:pPr algn="ctr"/>
            <a:r>
              <a:rPr lang="en-US" sz="2000"/>
              <a:t>River irrigation</a:t>
            </a:r>
          </a:p>
        </p:txBody>
      </p:sp>
      <p:pic>
        <p:nvPicPr>
          <p:cNvPr id="44051" name="Picture 19" descr="9cac43cec766830828577deac367_gran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44577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SAsagri"/>
          <p:cNvPicPr>
            <a:picLocks noChangeAspect="1" noChangeArrowheads="1"/>
          </p:cNvPicPr>
          <p:nvPr/>
        </p:nvPicPr>
        <p:blipFill>
          <a:blip r:embed="rId2" cstate="print"/>
          <a:srcRect b="23148"/>
          <a:stretch>
            <a:fillRect/>
          </a:stretch>
        </p:blipFill>
        <p:spPr bwMode="auto">
          <a:xfrm>
            <a:off x="785813" y="838200"/>
            <a:ext cx="52339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3" name="Group 10"/>
          <p:cNvGrpSpPr>
            <a:grpSpLocks/>
          </p:cNvGrpSpPr>
          <p:nvPr/>
        </p:nvGrpSpPr>
        <p:grpSpPr bwMode="auto">
          <a:xfrm>
            <a:off x="6553200" y="1371600"/>
            <a:ext cx="1600200" cy="5029200"/>
            <a:chOff x="3984" y="624"/>
            <a:chExt cx="1008" cy="3168"/>
          </a:xfrm>
        </p:grpSpPr>
        <p:pic>
          <p:nvPicPr>
            <p:cNvPr id="10244" name="Picture 5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10667" t="76852" r="67999"/>
            <a:stretch>
              <a:fillRect/>
            </a:stretch>
          </p:blipFill>
          <p:spPr bwMode="auto">
            <a:xfrm>
              <a:off x="3984" y="624"/>
              <a:ext cx="76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5" name="Picture 8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37334" t="76852" r="34666"/>
            <a:stretch>
              <a:fillRect/>
            </a:stretch>
          </p:blipFill>
          <p:spPr bwMode="auto">
            <a:xfrm>
              <a:off x="3984" y="1776"/>
              <a:ext cx="100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9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72000" t="80556" r="9334" b="4630"/>
            <a:stretch>
              <a:fillRect/>
            </a:stretch>
          </p:blipFill>
          <p:spPr bwMode="auto">
            <a:xfrm>
              <a:off x="4080" y="3024"/>
              <a:ext cx="67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Asagri"/>
          <p:cNvPicPr>
            <a:picLocks noChangeAspect="1" noChangeArrowheads="1"/>
          </p:cNvPicPr>
          <p:nvPr/>
        </p:nvPicPr>
        <p:blipFill>
          <a:blip r:embed="rId2" cstate="print"/>
          <a:srcRect b="23148"/>
          <a:stretch>
            <a:fillRect/>
          </a:stretch>
        </p:blipFill>
        <p:spPr bwMode="auto">
          <a:xfrm>
            <a:off x="785813" y="838200"/>
            <a:ext cx="52339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6553200" y="1371600"/>
            <a:ext cx="1600200" cy="5029200"/>
            <a:chOff x="3984" y="624"/>
            <a:chExt cx="1008" cy="3168"/>
          </a:xfrm>
        </p:grpSpPr>
        <p:pic>
          <p:nvPicPr>
            <p:cNvPr id="11277" name="Picture 4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10667" t="76852" r="67999"/>
            <a:stretch>
              <a:fillRect/>
            </a:stretch>
          </p:blipFill>
          <p:spPr bwMode="auto">
            <a:xfrm>
              <a:off x="3984" y="624"/>
              <a:ext cx="76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5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37334" t="76852" r="34666"/>
            <a:stretch>
              <a:fillRect/>
            </a:stretch>
          </p:blipFill>
          <p:spPr bwMode="auto">
            <a:xfrm>
              <a:off x="3984" y="1776"/>
              <a:ext cx="100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6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72000" t="80556" r="9334" b="4630"/>
            <a:stretch>
              <a:fillRect/>
            </a:stretch>
          </p:blipFill>
          <p:spPr bwMode="auto">
            <a:xfrm>
              <a:off x="4080" y="3024"/>
              <a:ext cx="67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2583" name="Freeform 7"/>
          <p:cNvSpPr>
            <a:spLocks/>
          </p:cNvSpPr>
          <p:nvPr/>
        </p:nvSpPr>
        <p:spPr bwMode="auto">
          <a:xfrm>
            <a:off x="2032000" y="3886200"/>
            <a:ext cx="1282700" cy="2101850"/>
          </a:xfrm>
          <a:custGeom>
            <a:avLst/>
            <a:gdLst>
              <a:gd name="T0" fmla="*/ 584 w 808"/>
              <a:gd name="T1" fmla="*/ 1324 h 1324"/>
              <a:gd name="T2" fmla="*/ 520 w 808"/>
              <a:gd name="T3" fmla="*/ 1268 h 1324"/>
              <a:gd name="T4" fmla="*/ 592 w 808"/>
              <a:gd name="T5" fmla="*/ 1152 h 1324"/>
              <a:gd name="T6" fmla="*/ 640 w 808"/>
              <a:gd name="T7" fmla="*/ 1056 h 1324"/>
              <a:gd name="T8" fmla="*/ 628 w 808"/>
              <a:gd name="T9" fmla="*/ 996 h 1324"/>
              <a:gd name="T10" fmla="*/ 592 w 808"/>
              <a:gd name="T11" fmla="*/ 960 h 1324"/>
              <a:gd name="T12" fmla="*/ 556 w 808"/>
              <a:gd name="T13" fmla="*/ 976 h 1324"/>
              <a:gd name="T14" fmla="*/ 480 w 808"/>
              <a:gd name="T15" fmla="*/ 1044 h 1324"/>
              <a:gd name="T16" fmla="*/ 372 w 808"/>
              <a:gd name="T17" fmla="*/ 1060 h 1324"/>
              <a:gd name="T18" fmla="*/ 360 w 808"/>
              <a:gd name="T19" fmla="*/ 1012 h 1324"/>
              <a:gd name="T20" fmla="*/ 320 w 808"/>
              <a:gd name="T21" fmla="*/ 988 h 1324"/>
              <a:gd name="T22" fmla="*/ 272 w 808"/>
              <a:gd name="T23" fmla="*/ 900 h 1324"/>
              <a:gd name="T24" fmla="*/ 196 w 808"/>
              <a:gd name="T25" fmla="*/ 672 h 1324"/>
              <a:gd name="T26" fmla="*/ 160 w 808"/>
              <a:gd name="T27" fmla="*/ 624 h 1324"/>
              <a:gd name="T28" fmla="*/ 112 w 808"/>
              <a:gd name="T29" fmla="*/ 480 h 1324"/>
              <a:gd name="T30" fmla="*/ 32 w 808"/>
              <a:gd name="T31" fmla="*/ 192 h 1324"/>
              <a:gd name="T32" fmla="*/ 0 w 808"/>
              <a:gd name="T33" fmla="*/ 92 h 1324"/>
              <a:gd name="T34" fmla="*/ 16 w 808"/>
              <a:gd name="T35" fmla="*/ 0 h 1324"/>
              <a:gd name="T36" fmla="*/ 64 w 808"/>
              <a:gd name="T37" fmla="*/ 48 h 1324"/>
              <a:gd name="T38" fmla="*/ 84 w 808"/>
              <a:gd name="T39" fmla="*/ 236 h 1324"/>
              <a:gd name="T40" fmla="*/ 104 w 808"/>
              <a:gd name="T41" fmla="*/ 308 h 1324"/>
              <a:gd name="T42" fmla="*/ 128 w 808"/>
              <a:gd name="T43" fmla="*/ 392 h 1324"/>
              <a:gd name="T44" fmla="*/ 152 w 808"/>
              <a:gd name="T45" fmla="*/ 440 h 1324"/>
              <a:gd name="T46" fmla="*/ 236 w 808"/>
              <a:gd name="T47" fmla="*/ 508 h 1324"/>
              <a:gd name="T48" fmla="*/ 284 w 808"/>
              <a:gd name="T49" fmla="*/ 696 h 1324"/>
              <a:gd name="T50" fmla="*/ 300 w 808"/>
              <a:gd name="T51" fmla="*/ 824 h 1324"/>
              <a:gd name="T52" fmla="*/ 352 w 808"/>
              <a:gd name="T53" fmla="*/ 960 h 1324"/>
              <a:gd name="T54" fmla="*/ 368 w 808"/>
              <a:gd name="T55" fmla="*/ 908 h 1324"/>
              <a:gd name="T56" fmla="*/ 352 w 808"/>
              <a:gd name="T57" fmla="*/ 720 h 1324"/>
              <a:gd name="T58" fmla="*/ 444 w 808"/>
              <a:gd name="T59" fmla="*/ 836 h 1324"/>
              <a:gd name="T60" fmla="*/ 496 w 808"/>
              <a:gd name="T61" fmla="*/ 864 h 1324"/>
              <a:gd name="T62" fmla="*/ 616 w 808"/>
              <a:gd name="T63" fmla="*/ 808 h 1324"/>
              <a:gd name="T64" fmla="*/ 736 w 808"/>
              <a:gd name="T65" fmla="*/ 720 h 1324"/>
              <a:gd name="T66" fmla="*/ 784 w 808"/>
              <a:gd name="T67" fmla="*/ 672 h 1324"/>
              <a:gd name="T68" fmla="*/ 808 w 808"/>
              <a:gd name="T69" fmla="*/ 776 h 1324"/>
              <a:gd name="T70" fmla="*/ 764 w 808"/>
              <a:gd name="T71" fmla="*/ 952 h 1324"/>
              <a:gd name="T72" fmla="*/ 784 w 808"/>
              <a:gd name="T73" fmla="*/ 1008 h 1324"/>
              <a:gd name="T74" fmla="*/ 768 w 808"/>
              <a:gd name="T75" fmla="*/ 1048 h 1324"/>
              <a:gd name="T76" fmla="*/ 772 w 808"/>
              <a:gd name="T77" fmla="*/ 1096 h 1324"/>
              <a:gd name="T78" fmla="*/ 736 w 808"/>
              <a:gd name="T79" fmla="*/ 1104 h 1324"/>
              <a:gd name="T80" fmla="*/ 688 w 808"/>
              <a:gd name="T81" fmla="*/ 1208 h 1324"/>
              <a:gd name="T82" fmla="*/ 636 w 808"/>
              <a:gd name="T83" fmla="*/ 1244 h 1324"/>
              <a:gd name="T84" fmla="*/ 584 w 808"/>
              <a:gd name="T85" fmla="*/ 1324 h 13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08"/>
              <a:gd name="T130" fmla="*/ 0 h 1324"/>
              <a:gd name="T131" fmla="*/ 808 w 808"/>
              <a:gd name="T132" fmla="*/ 1324 h 132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08" h="1324">
                <a:moveTo>
                  <a:pt x="584" y="1324"/>
                </a:moveTo>
                <a:lnTo>
                  <a:pt x="520" y="1268"/>
                </a:lnTo>
                <a:lnTo>
                  <a:pt x="592" y="1152"/>
                </a:lnTo>
                <a:lnTo>
                  <a:pt x="640" y="1056"/>
                </a:lnTo>
                <a:lnTo>
                  <a:pt x="628" y="996"/>
                </a:lnTo>
                <a:lnTo>
                  <a:pt x="592" y="960"/>
                </a:lnTo>
                <a:lnTo>
                  <a:pt x="556" y="976"/>
                </a:lnTo>
                <a:lnTo>
                  <a:pt x="480" y="1044"/>
                </a:lnTo>
                <a:lnTo>
                  <a:pt x="372" y="1060"/>
                </a:lnTo>
                <a:lnTo>
                  <a:pt x="360" y="1012"/>
                </a:lnTo>
                <a:lnTo>
                  <a:pt x="320" y="988"/>
                </a:lnTo>
                <a:lnTo>
                  <a:pt x="272" y="900"/>
                </a:lnTo>
                <a:lnTo>
                  <a:pt x="196" y="672"/>
                </a:lnTo>
                <a:lnTo>
                  <a:pt x="160" y="624"/>
                </a:lnTo>
                <a:lnTo>
                  <a:pt x="112" y="480"/>
                </a:lnTo>
                <a:lnTo>
                  <a:pt x="32" y="192"/>
                </a:lnTo>
                <a:lnTo>
                  <a:pt x="0" y="92"/>
                </a:lnTo>
                <a:lnTo>
                  <a:pt x="16" y="0"/>
                </a:lnTo>
                <a:lnTo>
                  <a:pt x="64" y="48"/>
                </a:lnTo>
                <a:lnTo>
                  <a:pt x="84" y="236"/>
                </a:lnTo>
                <a:lnTo>
                  <a:pt x="104" y="308"/>
                </a:lnTo>
                <a:lnTo>
                  <a:pt x="128" y="392"/>
                </a:lnTo>
                <a:lnTo>
                  <a:pt x="152" y="440"/>
                </a:lnTo>
                <a:lnTo>
                  <a:pt x="236" y="508"/>
                </a:lnTo>
                <a:lnTo>
                  <a:pt x="284" y="696"/>
                </a:lnTo>
                <a:lnTo>
                  <a:pt x="300" y="824"/>
                </a:lnTo>
                <a:lnTo>
                  <a:pt x="352" y="960"/>
                </a:lnTo>
                <a:lnTo>
                  <a:pt x="368" y="908"/>
                </a:lnTo>
                <a:lnTo>
                  <a:pt x="352" y="720"/>
                </a:lnTo>
                <a:lnTo>
                  <a:pt x="444" y="836"/>
                </a:lnTo>
                <a:lnTo>
                  <a:pt x="496" y="864"/>
                </a:lnTo>
                <a:lnTo>
                  <a:pt x="616" y="808"/>
                </a:lnTo>
                <a:lnTo>
                  <a:pt x="736" y="720"/>
                </a:lnTo>
                <a:lnTo>
                  <a:pt x="784" y="672"/>
                </a:lnTo>
                <a:lnTo>
                  <a:pt x="808" y="776"/>
                </a:lnTo>
                <a:lnTo>
                  <a:pt x="764" y="952"/>
                </a:lnTo>
                <a:lnTo>
                  <a:pt x="784" y="1008"/>
                </a:lnTo>
                <a:lnTo>
                  <a:pt x="768" y="1048"/>
                </a:lnTo>
                <a:lnTo>
                  <a:pt x="772" y="1096"/>
                </a:lnTo>
                <a:lnTo>
                  <a:pt x="736" y="1104"/>
                </a:lnTo>
                <a:lnTo>
                  <a:pt x="688" y="1208"/>
                </a:lnTo>
                <a:lnTo>
                  <a:pt x="636" y="1244"/>
                </a:lnTo>
                <a:lnTo>
                  <a:pt x="584" y="1324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4" name="Freeform 8"/>
          <p:cNvSpPr>
            <a:spLocks/>
          </p:cNvSpPr>
          <p:nvPr/>
        </p:nvSpPr>
        <p:spPr bwMode="auto">
          <a:xfrm>
            <a:off x="2870200" y="1981200"/>
            <a:ext cx="2463800" cy="2686050"/>
          </a:xfrm>
          <a:custGeom>
            <a:avLst/>
            <a:gdLst>
              <a:gd name="T0" fmla="*/ 224 w 1552"/>
              <a:gd name="T1" fmla="*/ 1596 h 1692"/>
              <a:gd name="T2" fmla="*/ 132 w 1552"/>
              <a:gd name="T3" fmla="*/ 1408 h 1692"/>
              <a:gd name="T4" fmla="*/ 40 w 1552"/>
              <a:gd name="T5" fmla="*/ 1332 h 1692"/>
              <a:gd name="T6" fmla="*/ 0 w 1552"/>
              <a:gd name="T7" fmla="*/ 1240 h 1692"/>
              <a:gd name="T8" fmla="*/ 88 w 1552"/>
              <a:gd name="T9" fmla="*/ 1216 h 1692"/>
              <a:gd name="T10" fmla="*/ 164 w 1552"/>
              <a:gd name="T11" fmla="*/ 1076 h 1692"/>
              <a:gd name="T12" fmla="*/ 272 w 1552"/>
              <a:gd name="T13" fmla="*/ 900 h 1692"/>
              <a:gd name="T14" fmla="*/ 484 w 1552"/>
              <a:gd name="T15" fmla="*/ 888 h 1692"/>
              <a:gd name="T16" fmla="*/ 736 w 1552"/>
              <a:gd name="T17" fmla="*/ 768 h 1692"/>
              <a:gd name="T18" fmla="*/ 736 w 1552"/>
              <a:gd name="T19" fmla="*/ 656 h 1692"/>
              <a:gd name="T20" fmla="*/ 484 w 1552"/>
              <a:gd name="T21" fmla="*/ 688 h 1692"/>
              <a:gd name="T22" fmla="*/ 536 w 1552"/>
              <a:gd name="T23" fmla="*/ 576 h 1692"/>
              <a:gd name="T24" fmla="*/ 496 w 1552"/>
              <a:gd name="T25" fmla="*/ 480 h 1692"/>
              <a:gd name="T26" fmla="*/ 304 w 1552"/>
              <a:gd name="T27" fmla="*/ 432 h 1692"/>
              <a:gd name="T28" fmla="*/ 428 w 1552"/>
              <a:gd name="T29" fmla="*/ 368 h 1692"/>
              <a:gd name="T30" fmla="*/ 632 w 1552"/>
              <a:gd name="T31" fmla="*/ 408 h 1692"/>
              <a:gd name="T32" fmla="*/ 888 w 1552"/>
              <a:gd name="T33" fmla="*/ 440 h 1692"/>
              <a:gd name="T34" fmla="*/ 980 w 1552"/>
              <a:gd name="T35" fmla="*/ 400 h 1692"/>
              <a:gd name="T36" fmla="*/ 1016 w 1552"/>
              <a:gd name="T37" fmla="*/ 340 h 1692"/>
              <a:gd name="T38" fmla="*/ 1208 w 1552"/>
              <a:gd name="T39" fmla="*/ 276 h 1692"/>
              <a:gd name="T40" fmla="*/ 1512 w 1552"/>
              <a:gd name="T41" fmla="*/ 16 h 1692"/>
              <a:gd name="T42" fmla="*/ 1548 w 1552"/>
              <a:gd name="T43" fmla="*/ 44 h 1692"/>
              <a:gd name="T44" fmla="*/ 1460 w 1552"/>
              <a:gd name="T45" fmla="*/ 276 h 1692"/>
              <a:gd name="T46" fmla="*/ 1096 w 1552"/>
              <a:gd name="T47" fmla="*/ 432 h 1692"/>
              <a:gd name="T48" fmla="*/ 1116 w 1552"/>
              <a:gd name="T49" fmla="*/ 492 h 1692"/>
              <a:gd name="T50" fmla="*/ 1304 w 1552"/>
              <a:gd name="T51" fmla="*/ 420 h 1692"/>
              <a:gd name="T52" fmla="*/ 1388 w 1552"/>
              <a:gd name="T53" fmla="*/ 476 h 1692"/>
              <a:gd name="T54" fmla="*/ 1328 w 1552"/>
              <a:gd name="T55" fmla="*/ 540 h 1692"/>
              <a:gd name="T56" fmla="*/ 1216 w 1552"/>
              <a:gd name="T57" fmla="*/ 608 h 1692"/>
              <a:gd name="T58" fmla="*/ 1232 w 1552"/>
              <a:gd name="T59" fmla="*/ 732 h 1692"/>
              <a:gd name="T60" fmla="*/ 1384 w 1552"/>
              <a:gd name="T61" fmla="*/ 800 h 1692"/>
              <a:gd name="T62" fmla="*/ 1376 w 1552"/>
              <a:gd name="T63" fmla="*/ 892 h 1692"/>
              <a:gd name="T64" fmla="*/ 1460 w 1552"/>
              <a:gd name="T65" fmla="*/ 1008 h 1692"/>
              <a:gd name="T66" fmla="*/ 1360 w 1552"/>
              <a:gd name="T67" fmla="*/ 964 h 1692"/>
              <a:gd name="T68" fmla="*/ 1296 w 1552"/>
              <a:gd name="T69" fmla="*/ 828 h 1692"/>
              <a:gd name="T70" fmla="*/ 1072 w 1552"/>
              <a:gd name="T71" fmla="*/ 944 h 1692"/>
              <a:gd name="T72" fmla="*/ 860 w 1552"/>
              <a:gd name="T73" fmla="*/ 1020 h 1692"/>
              <a:gd name="T74" fmla="*/ 856 w 1552"/>
              <a:gd name="T75" fmla="*/ 1136 h 1692"/>
              <a:gd name="T76" fmla="*/ 640 w 1552"/>
              <a:gd name="T77" fmla="*/ 1344 h 1692"/>
              <a:gd name="T78" fmla="*/ 452 w 1552"/>
              <a:gd name="T79" fmla="*/ 1564 h 1692"/>
              <a:gd name="T80" fmla="*/ 352 w 1552"/>
              <a:gd name="T81" fmla="*/ 1632 h 1692"/>
              <a:gd name="T82" fmla="*/ 268 w 1552"/>
              <a:gd name="T83" fmla="*/ 1692 h 16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52"/>
              <a:gd name="T127" fmla="*/ 0 h 1692"/>
              <a:gd name="T128" fmla="*/ 1552 w 1552"/>
              <a:gd name="T129" fmla="*/ 1692 h 169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52" h="1692">
                <a:moveTo>
                  <a:pt x="268" y="1692"/>
                </a:moveTo>
                <a:lnTo>
                  <a:pt x="224" y="1596"/>
                </a:lnTo>
                <a:lnTo>
                  <a:pt x="188" y="1460"/>
                </a:lnTo>
                <a:lnTo>
                  <a:pt x="132" y="1408"/>
                </a:lnTo>
                <a:lnTo>
                  <a:pt x="64" y="1392"/>
                </a:lnTo>
                <a:lnTo>
                  <a:pt x="40" y="1332"/>
                </a:lnTo>
                <a:lnTo>
                  <a:pt x="12" y="1280"/>
                </a:lnTo>
                <a:lnTo>
                  <a:pt x="0" y="1240"/>
                </a:lnTo>
                <a:lnTo>
                  <a:pt x="36" y="1216"/>
                </a:lnTo>
                <a:lnTo>
                  <a:pt x="88" y="1216"/>
                </a:lnTo>
                <a:lnTo>
                  <a:pt x="148" y="1184"/>
                </a:lnTo>
                <a:lnTo>
                  <a:pt x="164" y="1076"/>
                </a:lnTo>
                <a:lnTo>
                  <a:pt x="156" y="884"/>
                </a:lnTo>
                <a:lnTo>
                  <a:pt x="272" y="900"/>
                </a:lnTo>
                <a:lnTo>
                  <a:pt x="380" y="904"/>
                </a:lnTo>
                <a:lnTo>
                  <a:pt x="484" y="888"/>
                </a:lnTo>
                <a:lnTo>
                  <a:pt x="620" y="840"/>
                </a:lnTo>
                <a:lnTo>
                  <a:pt x="736" y="768"/>
                </a:lnTo>
                <a:lnTo>
                  <a:pt x="784" y="672"/>
                </a:lnTo>
                <a:lnTo>
                  <a:pt x="736" y="656"/>
                </a:lnTo>
                <a:lnTo>
                  <a:pt x="544" y="720"/>
                </a:lnTo>
                <a:lnTo>
                  <a:pt x="484" y="688"/>
                </a:lnTo>
                <a:lnTo>
                  <a:pt x="500" y="632"/>
                </a:lnTo>
                <a:lnTo>
                  <a:pt x="536" y="576"/>
                </a:lnTo>
                <a:lnTo>
                  <a:pt x="544" y="528"/>
                </a:lnTo>
                <a:lnTo>
                  <a:pt x="496" y="480"/>
                </a:lnTo>
                <a:lnTo>
                  <a:pt x="352" y="480"/>
                </a:lnTo>
                <a:lnTo>
                  <a:pt x="304" y="432"/>
                </a:lnTo>
                <a:lnTo>
                  <a:pt x="308" y="352"/>
                </a:lnTo>
                <a:lnTo>
                  <a:pt x="428" y="368"/>
                </a:lnTo>
                <a:lnTo>
                  <a:pt x="536" y="372"/>
                </a:lnTo>
                <a:lnTo>
                  <a:pt x="632" y="408"/>
                </a:lnTo>
                <a:lnTo>
                  <a:pt x="852" y="408"/>
                </a:lnTo>
                <a:lnTo>
                  <a:pt x="888" y="440"/>
                </a:lnTo>
                <a:lnTo>
                  <a:pt x="940" y="432"/>
                </a:lnTo>
                <a:lnTo>
                  <a:pt x="980" y="400"/>
                </a:lnTo>
                <a:lnTo>
                  <a:pt x="980" y="364"/>
                </a:lnTo>
                <a:lnTo>
                  <a:pt x="1016" y="340"/>
                </a:lnTo>
                <a:lnTo>
                  <a:pt x="1052" y="312"/>
                </a:lnTo>
                <a:lnTo>
                  <a:pt x="1208" y="276"/>
                </a:lnTo>
                <a:lnTo>
                  <a:pt x="1408" y="144"/>
                </a:lnTo>
                <a:lnTo>
                  <a:pt x="1512" y="16"/>
                </a:lnTo>
                <a:lnTo>
                  <a:pt x="1552" y="0"/>
                </a:lnTo>
                <a:lnTo>
                  <a:pt x="1548" y="44"/>
                </a:lnTo>
                <a:lnTo>
                  <a:pt x="1456" y="240"/>
                </a:lnTo>
                <a:lnTo>
                  <a:pt x="1460" y="276"/>
                </a:lnTo>
                <a:lnTo>
                  <a:pt x="1312" y="364"/>
                </a:lnTo>
                <a:lnTo>
                  <a:pt x="1096" y="432"/>
                </a:lnTo>
                <a:lnTo>
                  <a:pt x="1088" y="464"/>
                </a:lnTo>
                <a:lnTo>
                  <a:pt x="1116" y="492"/>
                </a:lnTo>
                <a:lnTo>
                  <a:pt x="1264" y="432"/>
                </a:lnTo>
                <a:lnTo>
                  <a:pt x="1304" y="420"/>
                </a:lnTo>
                <a:lnTo>
                  <a:pt x="1360" y="432"/>
                </a:lnTo>
                <a:lnTo>
                  <a:pt x="1388" y="476"/>
                </a:lnTo>
                <a:lnTo>
                  <a:pt x="1384" y="516"/>
                </a:lnTo>
                <a:lnTo>
                  <a:pt x="1328" y="540"/>
                </a:lnTo>
                <a:lnTo>
                  <a:pt x="1256" y="560"/>
                </a:lnTo>
                <a:lnTo>
                  <a:pt x="1216" y="608"/>
                </a:lnTo>
                <a:lnTo>
                  <a:pt x="1208" y="672"/>
                </a:lnTo>
                <a:lnTo>
                  <a:pt x="1232" y="732"/>
                </a:lnTo>
                <a:lnTo>
                  <a:pt x="1360" y="768"/>
                </a:lnTo>
                <a:lnTo>
                  <a:pt x="1384" y="800"/>
                </a:lnTo>
                <a:lnTo>
                  <a:pt x="1392" y="840"/>
                </a:lnTo>
                <a:lnTo>
                  <a:pt x="1376" y="892"/>
                </a:lnTo>
                <a:lnTo>
                  <a:pt x="1432" y="932"/>
                </a:lnTo>
                <a:lnTo>
                  <a:pt x="1460" y="1008"/>
                </a:lnTo>
                <a:lnTo>
                  <a:pt x="1404" y="1028"/>
                </a:lnTo>
                <a:lnTo>
                  <a:pt x="1360" y="964"/>
                </a:lnTo>
                <a:lnTo>
                  <a:pt x="1312" y="892"/>
                </a:lnTo>
                <a:lnTo>
                  <a:pt x="1296" y="828"/>
                </a:lnTo>
                <a:lnTo>
                  <a:pt x="1216" y="836"/>
                </a:lnTo>
                <a:lnTo>
                  <a:pt x="1072" y="944"/>
                </a:lnTo>
                <a:lnTo>
                  <a:pt x="892" y="980"/>
                </a:lnTo>
                <a:lnTo>
                  <a:pt x="860" y="1020"/>
                </a:lnTo>
                <a:lnTo>
                  <a:pt x="852" y="1084"/>
                </a:lnTo>
                <a:lnTo>
                  <a:pt x="856" y="1136"/>
                </a:lnTo>
                <a:lnTo>
                  <a:pt x="736" y="1248"/>
                </a:lnTo>
                <a:lnTo>
                  <a:pt x="640" y="1344"/>
                </a:lnTo>
                <a:lnTo>
                  <a:pt x="532" y="1472"/>
                </a:lnTo>
                <a:lnTo>
                  <a:pt x="452" y="1564"/>
                </a:lnTo>
                <a:lnTo>
                  <a:pt x="408" y="1620"/>
                </a:lnTo>
                <a:lnTo>
                  <a:pt x="352" y="1632"/>
                </a:lnTo>
                <a:lnTo>
                  <a:pt x="340" y="1688"/>
                </a:lnTo>
                <a:lnTo>
                  <a:pt x="268" y="1692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5" name="Oval 9"/>
          <p:cNvSpPr>
            <a:spLocks noChangeArrowheads="1"/>
          </p:cNvSpPr>
          <p:nvPr/>
        </p:nvSpPr>
        <p:spPr bwMode="auto">
          <a:xfrm rot="540995">
            <a:off x="5105400" y="2590800"/>
            <a:ext cx="228600" cy="596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6" name="Oval 10"/>
          <p:cNvSpPr>
            <a:spLocks noChangeArrowheads="1"/>
          </p:cNvSpPr>
          <p:nvPr/>
        </p:nvSpPr>
        <p:spPr bwMode="auto">
          <a:xfrm rot="1440648">
            <a:off x="5481638" y="2679700"/>
            <a:ext cx="150812" cy="2349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7" name="Oval 11"/>
          <p:cNvSpPr>
            <a:spLocks noChangeArrowheads="1"/>
          </p:cNvSpPr>
          <p:nvPr/>
        </p:nvSpPr>
        <p:spPr bwMode="auto">
          <a:xfrm rot="1523839">
            <a:off x="5395913" y="3103563"/>
            <a:ext cx="152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8" name="Freeform 12"/>
          <p:cNvSpPr>
            <a:spLocks/>
          </p:cNvSpPr>
          <p:nvPr/>
        </p:nvSpPr>
        <p:spPr bwMode="auto">
          <a:xfrm>
            <a:off x="5434013" y="3429000"/>
            <a:ext cx="509587" cy="957263"/>
          </a:xfrm>
          <a:custGeom>
            <a:avLst/>
            <a:gdLst>
              <a:gd name="T0" fmla="*/ 18 w 321"/>
              <a:gd name="T1" fmla="*/ 570 h 603"/>
              <a:gd name="T2" fmla="*/ 30 w 321"/>
              <a:gd name="T3" fmla="*/ 441 h 603"/>
              <a:gd name="T4" fmla="*/ 54 w 321"/>
              <a:gd name="T5" fmla="*/ 375 h 603"/>
              <a:gd name="T6" fmla="*/ 33 w 321"/>
              <a:gd name="T7" fmla="*/ 288 h 603"/>
              <a:gd name="T8" fmla="*/ 27 w 321"/>
              <a:gd name="T9" fmla="*/ 210 h 603"/>
              <a:gd name="T10" fmla="*/ 0 w 321"/>
              <a:gd name="T11" fmla="*/ 105 h 603"/>
              <a:gd name="T12" fmla="*/ 27 w 321"/>
              <a:gd name="T13" fmla="*/ 66 h 603"/>
              <a:gd name="T14" fmla="*/ 57 w 321"/>
              <a:gd name="T15" fmla="*/ 78 h 603"/>
              <a:gd name="T16" fmla="*/ 117 w 321"/>
              <a:gd name="T17" fmla="*/ 246 h 603"/>
              <a:gd name="T18" fmla="*/ 171 w 321"/>
              <a:gd name="T19" fmla="*/ 327 h 603"/>
              <a:gd name="T20" fmla="*/ 186 w 321"/>
              <a:gd name="T21" fmla="*/ 261 h 603"/>
              <a:gd name="T22" fmla="*/ 120 w 321"/>
              <a:gd name="T23" fmla="*/ 18 h 603"/>
              <a:gd name="T24" fmla="*/ 129 w 321"/>
              <a:gd name="T25" fmla="*/ 0 h 603"/>
              <a:gd name="T26" fmla="*/ 147 w 321"/>
              <a:gd name="T27" fmla="*/ 0 h 603"/>
              <a:gd name="T28" fmla="*/ 222 w 321"/>
              <a:gd name="T29" fmla="*/ 204 h 603"/>
              <a:gd name="T30" fmla="*/ 231 w 321"/>
              <a:gd name="T31" fmla="*/ 288 h 603"/>
              <a:gd name="T32" fmla="*/ 249 w 321"/>
              <a:gd name="T33" fmla="*/ 360 h 603"/>
              <a:gd name="T34" fmla="*/ 318 w 321"/>
              <a:gd name="T35" fmla="*/ 402 h 603"/>
              <a:gd name="T36" fmla="*/ 321 w 321"/>
              <a:gd name="T37" fmla="*/ 480 h 603"/>
              <a:gd name="T38" fmla="*/ 273 w 321"/>
              <a:gd name="T39" fmla="*/ 450 h 603"/>
              <a:gd name="T40" fmla="*/ 240 w 321"/>
              <a:gd name="T41" fmla="*/ 510 h 603"/>
              <a:gd name="T42" fmla="*/ 180 w 321"/>
              <a:gd name="T43" fmla="*/ 585 h 603"/>
              <a:gd name="T44" fmla="*/ 141 w 321"/>
              <a:gd name="T45" fmla="*/ 603 h 603"/>
              <a:gd name="T46" fmla="*/ 42 w 321"/>
              <a:gd name="T47" fmla="*/ 603 h 603"/>
              <a:gd name="T48" fmla="*/ 18 w 321"/>
              <a:gd name="T49" fmla="*/ 570 h 6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1"/>
              <a:gd name="T76" fmla="*/ 0 h 603"/>
              <a:gd name="T77" fmla="*/ 321 w 321"/>
              <a:gd name="T78" fmla="*/ 603 h 60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1" h="603">
                <a:moveTo>
                  <a:pt x="18" y="570"/>
                </a:moveTo>
                <a:lnTo>
                  <a:pt x="30" y="441"/>
                </a:lnTo>
                <a:lnTo>
                  <a:pt x="54" y="375"/>
                </a:lnTo>
                <a:lnTo>
                  <a:pt x="33" y="288"/>
                </a:lnTo>
                <a:lnTo>
                  <a:pt x="27" y="210"/>
                </a:lnTo>
                <a:lnTo>
                  <a:pt x="0" y="105"/>
                </a:lnTo>
                <a:lnTo>
                  <a:pt x="27" y="66"/>
                </a:lnTo>
                <a:lnTo>
                  <a:pt x="57" y="78"/>
                </a:lnTo>
                <a:lnTo>
                  <a:pt x="117" y="246"/>
                </a:lnTo>
                <a:lnTo>
                  <a:pt x="171" y="327"/>
                </a:lnTo>
                <a:lnTo>
                  <a:pt x="186" y="261"/>
                </a:lnTo>
                <a:lnTo>
                  <a:pt x="120" y="18"/>
                </a:lnTo>
                <a:lnTo>
                  <a:pt x="129" y="0"/>
                </a:lnTo>
                <a:lnTo>
                  <a:pt x="147" y="0"/>
                </a:lnTo>
                <a:lnTo>
                  <a:pt x="222" y="204"/>
                </a:lnTo>
                <a:lnTo>
                  <a:pt x="231" y="288"/>
                </a:lnTo>
                <a:lnTo>
                  <a:pt x="249" y="360"/>
                </a:lnTo>
                <a:lnTo>
                  <a:pt x="318" y="402"/>
                </a:lnTo>
                <a:lnTo>
                  <a:pt x="321" y="480"/>
                </a:lnTo>
                <a:lnTo>
                  <a:pt x="273" y="450"/>
                </a:lnTo>
                <a:lnTo>
                  <a:pt x="240" y="510"/>
                </a:lnTo>
                <a:lnTo>
                  <a:pt x="180" y="585"/>
                </a:lnTo>
                <a:lnTo>
                  <a:pt x="141" y="603"/>
                </a:lnTo>
                <a:lnTo>
                  <a:pt x="42" y="603"/>
                </a:lnTo>
                <a:lnTo>
                  <a:pt x="18" y="570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6629400" y="21336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4116388" y="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CC33"/>
                </a:solidFill>
              </a:rPr>
              <a:t>RICE</a:t>
            </a:r>
          </a:p>
        </p:txBody>
      </p:sp>
      <p:sp>
        <p:nvSpPr>
          <p:cNvPr id="152591" name="Oval 15"/>
          <p:cNvSpPr>
            <a:spLocks noChangeArrowheads="1"/>
          </p:cNvSpPr>
          <p:nvPr/>
        </p:nvSpPr>
        <p:spPr bwMode="auto">
          <a:xfrm>
            <a:off x="1219200" y="2743200"/>
            <a:ext cx="152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animBg="1"/>
      <p:bldP spid="152584" grpId="0" animBg="1"/>
      <p:bldP spid="152585" grpId="0" animBg="1"/>
      <p:bldP spid="152586" grpId="0" animBg="1"/>
      <p:bldP spid="152587" grpId="0" animBg="1"/>
      <p:bldP spid="152588" grpId="0" animBg="1"/>
      <p:bldP spid="152589" grpId="0" animBg="1"/>
      <p:bldP spid="1525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273425" y="342900"/>
            <a:ext cx="2595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Plant domestication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4238625" y="62388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Rice</a:t>
            </a:r>
          </a:p>
        </p:txBody>
      </p:sp>
      <p:sp>
        <p:nvSpPr>
          <p:cNvPr id="12292" name="Text Box 1028"/>
          <p:cNvSpPr txBox="1">
            <a:spLocks noChangeArrowheads="1"/>
          </p:cNvSpPr>
          <p:nvPr/>
        </p:nvSpPr>
        <p:spPr bwMode="auto">
          <a:xfrm>
            <a:off x="8281988" y="6583363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  <p:sp>
        <p:nvSpPr>
          <p:cNvPr id="12293" name="Text Box 1029"/>
          <p:cNvSpPr txBox="1">
            <a:spLocks noChangeArrowheads="1"/>
          </p:cNvSpPr>
          <p:nvPr/>
        </p:nvSpPr>
        <p:spPr bwMode="auto">
          <a:xfrm>
            <a:off x="3268663" y="0"/>
            <a:ext cx="2605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9900"/>
                </a:solidFill>
              </a:rPr>
              <a:t>MONSOON ASIA</a:t>
            </a:r>
          </a:p>
        </p:txBody>
      </p:sp>
      <p:pic>
        <p:nvPicPr>
          <p:cNvPr id="12294" name="Picture 1031" descr="r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4038600"/>
            <a:ext cx="22860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32" descr="wildrice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1866900" y="1066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1033"/>
          <p:cNvSpPr txBox="1">
            <a:spLocks noChangeArrowheads="1"/>
          </p:cNvSpPr>
          <p:nvPr/>
        </p:nvSpPr>
        <p:spPr bwMode="auto">
          <a:xfrm>
            <a:off x="2581275" y="3200400"/>
            <a:ext cx="1000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wild rice</a:t>
            </a:r>
          </a:p>
        </p:txBody>
      </p:sp>
      <p:pic>
        <p:nvPicPr>
          <p:cNvPr id="12297" name="Picture 1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095375"/>
            <a:ext cx="20097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035"/>
          <p:cNvSpPr txBox="1">
            <a:spLocks noChangeArrowheads="1"/>
          </p:cNvSpPr>
          <p:nvPr/>
        </p:nvSpPr>
        <p:spPr bwMode="auto">
          <a:xfrm rot="1659033">
            <a:off x="6167438" y="847725"/>
            <a:ext cx="1800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STARCHY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FILLER-FOOD!</a:t>
            </a:r>
          </a:p>
        </p:txBody>
      </p:sp>
      <p:pic>
        <p:nvPicPr>
          <p:cNvPr id="12299" name="Picture 1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038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027" descr="r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5025"/>
            <a:ext cx="43434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036"/>
          <p:cNvSpPr txBox="1">
            <a:spLocks noChangeArrowheads="1"/>
          </p:cNvSpPr>
          <p:nvPr/>
        </p:nvSpPr>
        <p:spPr bwMode="auto">
          <a:xfrm>
            <a:off x="4116388" y="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CC33"/>
                </a:solidFill>
              </a:rPr>
              <a:t>RICE</a:t>
            </a:r>
          </a:p>
        </p:txBody>
      </p:sp>
      <p:pic>
        <p:nvPicPr>
          <p:cNvPr id="38926" name="Picture 1038" descr="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78250"/>
            <a:ext cx="4354513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040" descr="india0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6613"/>
            <a:ext cx="41148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9" name="Text Box 1041"/>
          <p:cNvSpPr txBox="1">
            <a:spLocks noChangeArrowheads="1"/>
          </p:cNvSpPr>
          <p:nvPr/>
        </p:nvSpPr>
        <p:spPr bwMode="auto">
          <a:xfrm>
            <a:off x="1685925" y="3184525"/>
            <a:ext cx="1200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rice paddy</a:t>
            </a:r>
          </a:p>
        </p:txBody>
      </p:sp>
      <p:sp>
        <p:nvSpPr>
          <p:cNvPr id="38930" name="Text Box 1042"/>
          <p:cNvSpPr txBox="1">
            <a:spLocks noChangeArrowheads="1"/>
          </p:cNvSpPr>
          <p:nvPr/>
        </p:nvSpPr>
        <p:spPr bwMode="auto">
          <a:xfrm>
            <a:off x="6102350" y="3184525"/>
            <a:ext cx="1281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mature rice</a:t>
            </a:r>
          </a:p>
        </p:txBody>
      </p:sp>
      <p:sp>
        <p:nvSpPr>
          <p:cNvPr id="38931" name="Text Box 1043"/>
          <p:cNvSpPr txBox="1">
            <a:spLocks noChangeArrowheads="1"/>
          </p:cNvSpPr>
          <p:nvPr/>
        </p:nvSpPr>
        <p:spPr bwMode="auto">
          <a:xfrm>
            <a:off x="3905250" y="6308725"/>
            <a:ext cx="156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Upland rice</a:t>
            </a:r>
          </a:p>
        </p:txBody>
      </p:sp>
      <p:sp>
        <p:nvSpPr>
          <p:cNvPr id="38932" name="Text Box 1044"/>
          <p:cNvSpPr txBox="1">
            <a:spLocks noChangeArrowheads="1"/>
          </p:cNvSpPr>
          <p:nvPr/>
        </p:nvSpPr>
        <p:spPr bwMode="auto">
          <a:xfrm>
            <a:off x="3986213" y="457200"/>
            <a:ext cx="116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Wet rice</a:t>
            </a:r>
          </a:p>
        </p:txBody>
      </p:sp>
      <p:sp>
        <p:nvSpPr>
          <p:cNvPr id="13322" name="Text Box 1045"/>
          <p:cNvSpPr txBox="1">
            <a:spLocks noChangeArrowheads="1"/>
          </p:cNvSpPr>
          <p:nvPr/>
        </p:nvSpPr>
        <p:spPr bwMode="auto">
          <a:xfrm>
            <a:off x="8281988" y="657383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  <p:sp>
        <p:nvSpPr>
          <p:cNvPr id="38934" name="Line 1046"/>
          <p:cNvSpPr>
            <a:spLocks noChangeShapeType="1"/>
          </p:cNvSpPr>
          <p:nvPr/>
        </p:nvSpPr>
        <p:spPr bwMode="auto">
          <a:xfrm>
            <a:off x="1905000" y="36576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9" grpId="0"/>
      <p:bldP spid="38930" grpId="0"/>
      <p:bldP spid="38931" grpId="0"/>
      <p:bldP spid="38932" grpId="0"/>
      <p:bldP spid="389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3238500" y="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CC33"/>
                </a:solidFill>
              </a:rPr>
              <a:t>RICE</a:t>
            </a:r>
          </a:p>
          <a:p>
            <a:pPr algn="ctr"/>
            <a:r>
              <a:rPr lang="en-US" sz="2000"/>
              <a:t>Thirteen-month crop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28600" y="2743200"/>
            <a:ext cx="2133600" cy="1936750"/>
            <a:chOff x="144" y="1728"/>
            <a:chExt cx="1344" cy="1220"/>
          </a:xfrm>
        </p:grpSpPr>
        <p:pic>
          <p:nvPicPr>
            <p:cNvPr id="14359" name="Picture 5" descr="_38318399_rice300"/>
            <p:cNvPicPr>
              <a:picLocks noChangeAspect="1" noChangeArrowheads="1"/>
            </p:cNvPicPr>
            <p:nvPr/>
          </p:nvPicPr>
          <p:blipFill>
            <a:blip r:embed="rId2" cstate="print"/>
            <a:srcRect l="2116" t="3703" r="38625" b="3703"/>
            <a:stretch>
              <a:fillRect/>
            </a:stretch>
          </p:blipFill>
          <p:spPr bwMode="auto">
            <a:xfrm>
              <a:off x="144" y="1728"/>
              <a:ext cx="1344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0" name="Text Box 7"/>
            <p:cNvSpPr txBox="1">
              <a:spLocks noChangeArrowheads="1"/>
            </p:cNvSpPr>
            <p:nvPr/>
          </p:nvSpPr>
          <p:spPr bwMode="auto">
            <a:xfrm>
              <a:off x="490" y="2736"/>
              <a:ext cx="6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planting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638800" y="4114800"/>
            <a:ext cx="3344863" cy="2289175"/>
            <a:chOff x="3456" y="2610"/>
            <a:chExt cx="2107" cy="1442"/>
          </a:xfrm>
        </p:grpSpPr>
        <p:pic>
          <p:nvPicPr>
            <p:cNvPr id="14357" name="Picture 3" descr="b71c01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2610"/>
              <a:ext cx="2107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8" name="Text Box 8"/>
            <p:cNvSpPr txBox="1">
              <a:spLocks noChangeArrowheads="1"/>
            </p:cNvSpPr>
            <p:nvPr/>
          </p:nvSpPr>
          <p:spPr bwMode="auto">
            <a:xfrm>
              <a:off x="4160" y="3840"/>
              <a:ext cx="6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threshing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72200" y="577850"/>
            <a:ext cx="2352675" cy="2851150"/>
            <a:chOff x="3768" y="144"/>
            <a:chExt cx="1482" cy="1796"/>
          </a:xfrm>
        </p:grpSpPr>
        <p:pic>
          <p:nvPicPr>
            <p:cNvPr id="14355" name="Picture 4" descr="Mishing%20Sifting%20Rice-L"/>
            <p:cNvPicPr>
              <a:picLocks noChangeAspect="1" noChangeArrowheads="1"/>
            </p:cNvPicPr>
            <p:nvPr/>
          </p:nvPicPr>
          <p:blipFill>
            <a:blip r:embed="rId4" cstate="print"/>
            <a:srcRect t="20056"/>
            <a:stretch>
              <a:fillRect/>
            </a:stretch>
          </p:blipFill>
          <p:spPr bwMode="auto">
            <a:xfrm>
              <a:off x="3768" y="144"/>
              <a:ext cx="1482" cy="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6" name="Text Box 9"/>
            <p:cNvSpPr txBox="1">
              <a:spLocks noChangeArrowheads="1"/>
            </p:cNvSpPr>
            <p:nvPr/>
          </p:nvSpPr>
          <p:spPr bwMode="auto">
            <a:xfrm>
              <a:off x="4120" y="1728"/>
              <a:ext cx="7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winnowing</a:t>
              </a:r>
            </a:p>
          </p:txBody>
        </p:sp>
      </p:grp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8281988" y="657383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1447800" y="2133600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 rot="-5400000">
            <a:off x="5053012" y="5005388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 rot="10800000">
            <a:off x="7132638" y="3505200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514600" y="3886200"/>
            <a:ext cx="2403475" cy="2698750"/>
            <a:chOff x="803" y="2352"/>
            <a:chExt cx="1514" cy="1700"/>
          </a:xfrm>
        </p:grpSpPr>
        <p:pic>
          <p:nvPicPr>
            <p:cNvPr id="14353" name="Picture 15" descr="322672359_61d02f6c9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3" y="2352"/>
              <a:ext cx="151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4" name="Text Box 17"/>
            <p:cNvSpPr txBox="1">
              <a:spLocks noChangeArrowheads="1"/>
            </p:cNvSpPr>
            <p:nvPr/>
          </p:nvSpPr>
          <p:spPr bwMode="auto">
            <a:xfrm>
              <a:off x="1179" y="3840"/>
              <a:ext cx="7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harvesting</a:t>
              </a:r>
            </a:p>
          </p:txBody>
        </p:sp>
      </p:grpSp>
      <p:pic>
        <p:nvPicPr>
          <p:cNvPr id="4712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371600"/>
            <a:ext cx="164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9" name="AutoShape 25"/>
          <p:cNvSpPr>
            <a:spLocks noChangeArrowheads="1"/>
          </p:cNvSpPr>
          <p:nvPr/>
        </p:nvSpPr>
        <p:spPr bwMode="auto">
          <a:xfrm rot="5400000">
            <a:off x="1714500" y="4762500"/>
            <a:ext cx="762000" cy="685800"/>
          </a:xfrm>
          <a:custGeom>
            <a:avLst/>
            <a:gdLst>
              <a:gd name="T0" fmla="*/ 544301 w 21600"/>
              <a:gd name="T1" fmla="*/ 0 h 21600"/>
              <a:gd name="T2" fmla="*/ 326566 w 21600"/>
              <a:gd name="T3" fmla="*/ 228600 h 21600"/>
              <a:gd name="T4" fmla="*/ 0 w 21600"/>
              <a:gd name="T5" fmla="*/ 571532 h 21600"/>
              <a:gd name="T6" fmla="*/ 326566 w 21600"/>
              <a:gd name="T7" fmla="*/ 685800 h 21600"/>
              <a:gd name="T8" fmla="*/ 653133 w 21600"/>
              <a:gd name="T9" fmla="*/ 476250 h 21600"/>
              <a:gd name="T10" fmla="*/ 762000 w 21600"/>
              <a:gd name="T11" fmla="*/ 2286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AutoShape 26"/>
          <p:cNvSpPr>
            <a:spLocks noChangeArrowheads="1"/>
          </p:cNvSpPr>
          <p:nvPr/>
        </p:nvSpPr>
        <p:spPr bwMode="auto">
          <a:xfrm rot="5400000">
            <a:off x="5510212" y="1600201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3400" y="304800"/>
            <a:ext cx="2362200" cy="1828800"/>
            <a:chOff x="336" y="192"/>
            <a:chExt cx="1488" cy="1152"/>
          </a:xfrm>
        </p:grpSpPr>
        <p:pic>
          <p:nvPicPr>
            <p:cNvPr id="14351" name="Picture 24" descr="monsoon1_b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" y="192"/>
              <a:ext cx="1488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Text Box 27"/>
            <p:cNvSpPr txBox="1">
              <a:spLocks noChangeArrowheads="1"/>
            </p:cNvSpPr>
            <p:nvPr/>
          </p:nvSpPr>
          <p:spPr bwMode="auto">
            <a:xfrm>
              <a:off x="738" y="1132"/>
              <a:ext cx="6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Seed bed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17" grpId="0" animBg="1"/>
      <p:bldP spid="47120" grpId="0" animBg="1"/>
      <p:bldP spid="47129" grpId="0" animBg="1"/>
      <p:bldP spid="471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Asagri"/>
          <p:cNvPicPr>
            <a:picLocks noChangeAspect="1" noChangeArrowheads="1"/>
          </p:cNvPicPr>
          <p:nvPr/>
        </p:nvPicPr>
        <p:blipFill>
          <a:blip r:embed="rId2" cstate="print"/>
          <a:srcRect b="23148"/>
          <a:stretch>
            <a:fillRect/>
          </a:stretch>
        </p:blipFill>
        <p:spPr bwMode="auto">
          <a:xfrm>
            <a:off x="785813" y="838200"/>
            <a:ext cx="52339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6553200" y="1371600"/>
            <a:ext cx="1600200" cy="5029200"/>
            <a:chOff x="3984" y="624"/>
            <a:chExt cx="1008" cy="3168"/>
          </a:xfrm>
        </p:grpSpPr>
        <p:pic>
          <p:nvPicPr>
            <p:cNvPr id="15369" name="Picture 4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10667" t="76852" r="67999"/>
            <a:stretch>
              <a:fillRect/>
            </a:stretch>
          </p:blipFill>
          <p:spPr bwMode="auto">
            <a:xfrm>
              <a:off x="3984" y="624"/>
              <a:ext cx="76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5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37334" t="76852" r="34666"/>
            <a:stretch>
              <a:fillRect/>
            </a:stretch>
          </p:blipFill>
          <p:spPr bwMode="auto">
            <a:xfrm>
              <a:off x="3984" y="1776"/>
              <a:ext cx="1008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6" descr="SAsagri"/>
            <p:cNvPicPr>
              <a:picLocks noChangeAspect="1" noChangeArrowheads="1"/>
            </p:cNvPicPr>
            <p:nvPr/>
          </p:nvPicPr>
          <p:blipFill>
            <a:blip r:embed="rId2" cstate="print"/>
            <a:srcRect l="72000" t="80556" r="9334" b="4630"/>
            <a:stretch>
              <a:fillRect/>
            </a:stretch>
          </p:blipFill>
          <p:spPr bwMode="auto">
            <a:xfrm>
              <a:off x="4080" y="3024"/>
              <a:ext cx="67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07" name="Freeform 7"/>
          <p:cNvSpPr>
            <a:spLocks/>
          </p:cNvSpPr>
          <p:nvPr/>
        </p:nvSpPr>
        <p:spPr bwMode="auto">
          <a:xfrm>
            <a:off x="2717800" y="5391150"/>
            <a:ext cx="330200" cy="501650"/>
          </a:xfrm>
          <a:custGeom>
            <a:avLst/>
            <a:gdLst>
              <a:gd name="T0" fmla="*/ 0 w 208"/>
              <a:gd name="T1" fmla="*/ 112 h 316"/>
              <a:gd name="T2" fmla="*/ 52 w 208"/>
              <a:gd name="T3" fmla="*/ 92 h 316"/>
              <a:gd name="T4" fmla="*/ 140 w 208"/>
              <a:gd name="T5" fmla="*/ 0 h 316"/>
              <a:gd name="T6" fmla="*/ 208 w 208"/>
              <a:gd name="T7" fmla="*/ 108 h 316"/>
              <a:gd name="T8" fmla="*/ 160 w 208"/>
              <a:gd name="T9" fmla="*/ 252 h 316"/>
              <a:gd name="T10" fmla="*/ 76 w 208"/>
              <a:gd name="T11" fmla="*/ 316 h 316"/>
              <a:gd name="T12" fmla="*/ 24 w 208"/>
              <a:gd name="T13" fmla="*/ 224 h 316"/>
              <a:gd name="T14" fmla="*/ 0 w 208"/>
              <a:gd name="T15" fmla="*/ 112 h 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8"/>
              <a:gd name="T25" fmla="*/ 0 h 316"/>
              <a:gd name="T26" fmla="*/ 208 w 208"/>
              <a:gd name="T27" fmla="*/ 316 h 3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8" h="316">
                <a:moveTo>
                  <a:pt x="0" y="112"/>
                </a:moveTo>
                <a:lnTo>
                  <a:pt x="52" y="92"/>
                </a:lnTo>
                <a:lnTo>
                  <a:pt x="140" y="0"/>
                </a:lnTo>
                <a:lnTo>
                  <a:pt x="208" y="108"/>
                </a:lnTo>
                <a:lnTo>
                  <a:pt x="160" y="252"/>
                </a:lnTo>
                <a:lnTo>
                  <a:pt x="76" y="316"/>
                </a:lnTo>
                <a:lnTo>
                  <a:pt x="24" y="224"/>
                </a:lnTo>
                <a:lnTo>
                  <a:pt x="0" y="112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8" name="Freeform 8"/>
          <p:cNvSpPr>
            <a:spLocks/>
          </p:cNvSpPr>
          <p:nvPr/>
        </p:nvSpPr>
        <p:spPr bwMode="auto">
          <a:xfrm>
            <a:off x="1968500" y="2362200"/>
            <a:ext cx="2146300" cy="2870200"/>
          </a:xfrm>
          <a:custGeom>
            <a:avLst/>
            <a:gdLst>
              <a:gd name="T0" fmla="*/ 708 w 1352"/>
              <a:gd name="T1" fmla="*/ 1728 h 1808"/>
              <a:gd name="T2" fmla="*/ 572 w 1352"/>
              <a:gd name="T3" fmla="*/ 1804 h 1808"/>
              <a:gd name="T4" fmla="*/ 484 w 1352"/>
              <a:gd name="T5" fmla="*/ 1788 h 1808"/>
              <a:gd name="T6" fmla="*/ 368 w 1352"/>
              <a:gd name="T7" fmla="*/ 1644 h 1808"/>
              <a:gd name="T8" fmla="*/ 296 w 1352"/>
              <a:gd name="T9" fmla="*/ 1296 h 1808"/>
              <a:gd name="T10" fmla="*/ 180 w 1352"/>
              <a:gd name="T11" fmla="*/ 1120 h 1808"/>
              <a:gd name="T12" fmla="*/ 124 w 1352"/>
              <a:gd name="T13" fmla="*/ 972 h 1808"/>
              <a:gd name="T14" fmla="*/ 116 w 1352"/>
              <a:gd name="T15" fmla="*/ 844 h 1808"/>
              <a:gd name="T16" fmla="*/ 104 w 1352"/>
              <a:gd name="T17" fmla="*/ 720 h 1808"/>
              <a:gd name="T18" fmla="*/ 0 w 1352"/>
              <a:gd name="T19" fmla="*/ 560 h 1808"/>
              <a:gd name="T20" fmla="*/ 60 w 1352"/>
              <a:gd name="T21" fmla="*/ 376 h 1808"/>
              <a:gd name="T22" fmla="*/ 132 w 1352"/>
              <a:gd name="T23" fmla="*/ 392 h 1808"/>
              <a:gd name="T24" fmla="*/ 212 w 1352"/>
              <a:gd name="T25" fmla="*/ 240 h 1808"/>
              <a:gd name="T26" fmla="*/ 296 w 1352"/>
              <a:gd name="T27" fmla="*/ 0 h 1808"/>
              <a:gd name="T28" fmla="*/ 420 w 1352"/>
              <a:gd name="T29" fmla="*/ 60 h 1808"/>
              <a:gd name="T30" fmla="*/ 536 w 1352"/>
              <a:gd name="T31" fmla="*/ 288 h 1808"/>
              <a:gd name="T32" fmla="*/ 488 w 1352"/>
              <a:gd name="T33" fmla="*/ 480 h 1808"/>
              <a:gd name="T34" fmla="*/ 400 w 1352"/>
              <a:gd name="T35" fmla="*/ 448 h 1808"/>
              <a:gd name="T36" fmla="*/ 364 w 1352"/>
              <a:gd name="T37" fmla="*/ 536 h 1808"/>
              <a:gd name="T38" fmla="*/ 416 w 1352"/>
              <a:gd name="T39" fmla="*/ 664 h 1808"/>
              <a:gd name="T40" fmla="*/ 492 w 1352"/>
              <a:gd name="T41" fmla="*/ 708 h 1808"/>
              <a:gd name="T42" fmla="*/ 664 w 1352"/>
              <a:gd name="T43" fmla="*/ 636 h 1808"/>
              <a:gd name="T44" fmla="*/ 744 w 1352"/>
              <a:gd name="T45" fmla="*/ 548 h 1808"/>
              <a:gd name="T46" fmla="*/ 856 w 1352"/>
              <a:gd name="T47" fmla="*/ 512 h 1808"/>
              <a:gd name="T48" fmla="*/ 1040 w 1352"/>
              <a:gd name="T49" fmla="*/ 436 h 1808"/>
              <a:gd name="T50" fmla="*/ 1200 w 1352"/>
              <a:gd name="T51" fmla="*/ 464 h 1808"/>
              <a:gd name="T52" fmla="*/ 1316 w 1352"/>
              <a:gd name="T53" fmla="*/ 412 h 1808"/>
              <a:gd name="T54" fmla="*/ 1288 w 1352"/>
              <a:gd name="T55" fmla="*/ 544 h 1808"/>
              <a:gd name="T56" fmla="*/ 872 w 1352"/>
              <a:gd name="T57" fmla="*/ 672 h 1808"/>
              <a:gd name="T58" fmla="*/ 728 w 1352"/>
              <a:gd name="T59" fmla="*/ 768 h 1808"/>
              <a:gd name="T60" fmla="*/ 716 w 1352"/>
              <a:gd name="T61" fmla="*/ 924 h 1808"/>
              <a:gd name="T62" fmla="*/ 600 w 1352"/>
              <a:gd name="T63" fmla="*/ 976 h 1808"/>
              <a:gd name="T64" fmla="*/ 584 w 1352"/>
              <a:gd name="T65" fmla="*/ 1076 h 1808"/>
              <a:gd name="T66" fmla="*/ 432 w 1352"/>
              <a:gd name="T67" fmla="*/ 1072 h 1808"/>
              <a:gd name="T68" fmla="*/ 248 w 1352"/>
              <a:gd name="T69" fmla="*/ 1056 h 1808"/>
              <a:gd name="T70" fmla="*/ 296 w 1352"/>
              <a:gd name="T71" fmla="*/ 1124 h 1808"/>
              <a:gd name="T72" fmla="*/ 536 w 1352"/>
              <a:gd name="T73" fmla="*/ 1192 h 1808"/>
              <a:gd name="T74" fmla="*/ 680 w 1352"/>
              <a:gd name="T75" fmla="*/ 1152 h 1808"/>
              <a:gd name="T76" fmla="*/ 780 w 1352"/>
              <a:gd name="T77" fmla="*/ 1300 h 1808"/>
              <a:gd name="T78" fmla="*/ 824 w 1352"/>
              <a:gd name="T79" fmla="*/ 1536 h 18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52"/>
              <a:gd name="T121" fmla="*/ 0 h 1808"/>
              <a:gd name="T122" fmla="*/ 1352 w 1352"/>
              <a:gd name="T123" fmla="*/ 1808 h 180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52" h="1808">
                <a:moveTo>
                  <a:pt x="824" y="1632"/>
                </a:moveTo>
                <a:lnTo>
                  <a:pt x="708" y="1728"/>
                </a:lnTo>
                <a:lnTo>
                  <a:pt x="616" y="1784"/>
                </a:lnTo>
                <a:lnTo>
                  <a:pt x="572" y="1804"/>
                </a:lnTo>
                <a:lnTo>
                  <a:pt x="520" y="1808"/>
                </a:lnTo>
                <a:lnTo>
                  <a:pt x="484" y="1788"/>
                </a:lnTo>
                <a:lnTo>
                  <a:pt x="436" y="1740"/>
                </a:lnTo>
                <a:lnTo>
                  <a:pt x="368" y="1644"/>
                </a:lnTo>
                <a:lnTo>
                  <a:pt x="344" y="1584"/>
                </a:lnTo>
                <a:lnTo>
                  <a:pt x="296" y="1296"/>
                </a:lnTo>
                <a:lnTo>
                  <a:pt x="240" y="1204"/>
                </a:lnTo>
                <a:lnTo>
                  <a:pt x="180" y="1120"/>
                </a:lnTo>
                <a:lnTo>
                  <a:pt x="168" y="1032"/>
                </a:lnTo>
                <a:lnTo>
                  <a:pt x="124" y="972"/>
                </a:lnTo>
                <a:lnTo>
                  <a:pt x="76" y="960"/>
                </a:lnTo>
                <a:lnTo>
                  <a:pt x="116" y="844"/>
                </a:lnTo>
                <a:lnTo>
                  <a:pt x="128" y="776"/>
                </a:lnTo>
                <a:lnTo>
                  <a:pt x="104" y="720"/>
                </a:lnTo>
                <a:lnTo>
                  <a:pt x="44" y="700"/>
                </a:lnTo>
                <a:lnTo>
                  <a:pt x="0" y="560"/>
                </a:lnTo>
                <a:lnTo>
                  <a:pt x="48" y="460"/>
                </a:lnTo>
                <a:lnTo>
                  <a:pt x="60" y="376"/>
                </a:lnTo>
                <a:lnTo>
                  <a:pt x="88" y="356"/>
                </a:lnTo>
                <a:lnTo>
                  <a:pt x="132" y="392"/>
                </a:lnTo>
                <a:lnTo>
                  <a:pt x="172" y="336"/>
                </a:lnTo>
                <a:lnTo>
                  <a:pt x="212" y="240"/>
                </a:lnTo>
                <a:lnTo>
                  <a:pt x="264" y="148"/>
                </a:lnTo>
                <a:lnTo>
                  <a:pt x="296" y="0"/>
                </a:lnTo>
                <a:lnTo>
                  <a:pt x="372" y="48"/>
                </a:lnTo>
                <a:lnTo>
                  <a:pt x="420" y="60"/>
                </a:lnTo>
                <a:lnTo>
                  <a:pt x="436" y="108"/>
                </a:lnTo>
                <a:lnTo>
                  <a:pt x="536" y="288"/>
                </a:lnTo>
                <a:lnTo>
                  <a:pt x="536" y="432"/>
                </a:lnTo>
                <a:lnTo>
                  <a:pt x="488" y="480"/>
                </a:lnTo>
                <a:lnTo>
                  <a:pt x="448" y="472"/>
                </a:lnTo>
                <a:lnTo>
                  <a:pt x="400" y="448"/>
                </a:lnTo>
                <a:lnTo>
                  <a:pt x="344" y="480"/>
                </a:lnTo>
                <a:lnTo>
                  <a:pt x="364" y="536"/>
                </a:lnTo>
                <a:lnTo>
                  <a:pt x="408" y="596"/>
                </a:lnTo>
                <a:lnTo>
                  <a:pt x="416" y="664"/>
                </a:lnTo>
                <a:lnTo>
                  <a:pt x="444" y="712"/>
                </a:lnTo>
                <a:lnTo>
                  <a:pt x="492" y="708"/>
                </a:lnTo>
                <a:lnTo>
                  <a:pt x="584" y="672"/>
                </a:lnTo>
                <a:lnTo>
                  <a:pt x="664" y="636"/>
                </a:lnTo>
                <a:lnTo>
                  <a:pt x="716" y="600"/>
                </a:lnTo>
                <a:lnTo>
                  <a:pt x="744" y="548"/>
                </a:lnTo>
                <a:lnTo>
                  <a:pt x="776" y="528"/>
                </a:lnTo>
                <a:lnTo>
                  <a:pt x="856" y="512"/>
                </a:lnTo>
                <a:lnTo>
                  <a:pt x="920" y="480"/>
                </a:lnTo>
                <a:lnTo>
                  <a:pt x="1040" y="436"/>
                </a:lnTo>
                <a:lnTo>
                  <a:pt x="1108" y="464"/>
                </a:lnTo>
                <a:lnTo>
                  <a:pt x="1200" y="464"/>
                </a:lnTo>
                <a:lnTo>
                  <a:pt x="1264" y="432"/>
                </a:lnTo>
                <a:lnTo>
                  <a:pt x="1316" y="412"/>
                </a:lnTo>
                <a:lnTo>
                  <a:pt x="1352" y="432"/>
                </a:lnTo>
                <a:lnTo>
                  <a:pt x="1288" y="544"/>
                </a:lnTo>
                <a:lnTo>
                  <a:pt x="1128" y="624"/>
                </a:lnTo>
                <a:lnTo>
                  <a:pt x="872" y="672"/>
                </a:lnTo>
                <a:lnTo>
                  <a:pt x="752" y="652"/>
                </a:lnTo>
                <a:lnTo>
                  <a:pt x="728" y="768"/>
                </a:lnTo>
                <a:lnTo>
                  <a:pt x="732" y="848"/>
                </a:lnTo>
                <a:lnTo>
                  <a:pt x="716" y="924"/>
                </a:lnTo>
                <a:lnTo>
                  <a:pt x="676" y="976"/>
                </a:lnTo>
                <a:lnTo>
                  <a:pt x="600" y="976"/>
                </a:lnTo>
                <a:lnTo>
                  <a:pt x="564" y="1000"/>
                </a:lnTo>
                <a:lnTo>
                  <a:pt x="584" y="1076"/>
                </a:lnTo>
                <a:lnTo>
                  <a:pt x="500" y="1088"/>
                </a:lnTo>
                <a:lnTo>
                  <a:pt x="432" y="1072"/>
                </a:lnTo>
                <a:lnTo>
                  <a:pt x="296" y="1032"/>
                </a:lnTo>
                <a:lnTo>
                  <a:pt x="248" y="1056"/>
                </a:lnTo>
                <a:lnTo>
                  <a:pt x="248" y="1104"/>
                </a:lnTo>
                <a:lnTo>
                  <a:pt x="296" y="1124"/>
                </a:lnTo>
                <a:lnTo>
                  <a:pt x="492" y="1164"/>
                </a:lnTo>
                <a:lnTo>
                  <a:pt x="536" y="1192"/>
                </a:lnTo>
                <a:lnTo>
                  <a:pt x="584" y="1200"/>
                </a:lnTo>
                <a:lnTo>
                  <a:pt x="680" y="1152"/>
                </a:lnTo>
                <a:lnTo>
                  <a:pt x="732" y="1192"/>
                </a:lnTo>
                <a:lnTo>
                  <a:pt x="780" y="1300"/>
                </a:lnTo>
                <a:lnTo>
                  <a:pt x="824" y="1440"/>
                </a:lnTo>
                <a:lnTo>
                  <a:pt x="824" y="1536"/>
                </a:lnTo>
                <a:lnTo>
                  <a:pt x="824" y="1632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9" name="Freeform 9"/>
          <p:cNvSpPr>
            <a:spLocks/>
          </p:cNvSpPr>
          <p:nvPr/>
        </p:nvSpPr>
        <p:spPr bwMode="auto">
          <a:xfrm>
            <a:off x="3644900" y="3517900"/>
            <a:ext cx="520700" cy="482600"/>
          </a:xfrm>
          <a:custGeom>
            <a:avLst/>
            <a:gdLst>
              <a:gd name="T0" fmla="*/ 8 w 328"/>
              <a:gd name="T1" fmla="*/ 280 h 304"/>
              <a:gd name="T2" fmla="*/ 0 w 328"/>
              <a:gd name="T3" fmla="*/ 232 h 304"/>
              <a:gd name="T4" fmla="*/ 8 w 328"/>
              <a:gd name="T5" fmla="*/ 184 h 304"/>
              <a:gd name="T6" fmla="*/ 68 w 328"/>
              <a:gd name="T7" fmla="*/ 192 h 304"/>
              <a:gd name="T8" fmla="*/ 112 w 328"/>
              <a:gd name="T9" fmla="*/ 176 h 304"/>
              <a:gd name="T10" fmla="*/ 200 w 328"/>
              <a:gd name="T11" fmla="*/ 88 h 304"/>
              <a:gd name="T12" fmla="*/ 268 w 328"/>
              <a:gd name="T13" fmla="*/ 28 h 304"/>
              <a:gd name="T14" fmla="*/ 300 w 328"/>
              <a:gd name="T15" fmla="*/ 0 h 304"/>
              <a:gd name="T16" fmla="*/ 328 w 328"/>
              <a:gd name="T17" fmla="*/ 16 h 304"/>
              <a:gd name="T18" fmla="*/ 324 w 328"/>
              <a:gd name="T19" fmla="*/ 52 h 304"/>
              <a:gd name="T20" fmla="*/ 296 w 328"/>
              <a:gd name="T21" fmla="*/ 88 h 304"/>
              <a:gd name="T22" fmla="*/ 200 w 328"/>
              <a:gd name="T23" fmla="*/ 184 h 304"/>
              <a:gd name="T24" fmla="*/ 112 w 328"/>
              <a:gd name="T25" fmla="*/ 284 h 304"/>
              <a:gd name="T26" fmla="*/ 52 w 328"/>
              <a:gd name="T27" fmla="*/ 304 h 304"/>
              <a:gd name="T28" fmla="*/ 8 w 328"/>
              <a:gd name="T29" fmla="*/ 280 h 3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8"/>
              <a:gd name="T46" fmla="*/ 0 h 304"/>
              <a:gd name="T47" fmla="*/ 328 w 328"/>
              <a:gd name="T48" fmla="*/ 304 h 3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8" h="304">
                <a:moveTo>
                  <a:pt x="8" y="280"/>
                </a:moveTo>
                <a:lnTo>
                  <a:pt x="0" y="232"/>
                </a:lnTo>
                <a:lnTo>
                  <a:pt x="8" y="184"/>
                </a:lnTo>
                <a:lnTo>
                  <a:pt x="68" y="192"/>
                </a:lnTo>
                <a:lnTo>
                  <a:pt x="112" y="176"/>
                </a:lnTo>
                <a:lnTo>
                  <a:pt x="200" y="88"/>
                </a:lnTo>
                <a:lnTo>
                  <a:pt x="268" y="28"/>
                </a:lnTo>
                <a:lnTo>
                  <a:pt x="300" y="0"/>
                </a:lnTo>
                <a:lnTo>
                  <a:pt x="328" y="16"/>
                </a:lnTo>
                <a:lnTo>
                  <a:pt x="324" y="52"/>
                </a:lnTo>
                <a:lnTo>
                  <a:pt x="296" y="88"/>
                </a:lnTo>
                <a:lnTo>
                  <a:pt x="200" y="184"/>
                </a:lnTo>
                <a:lnTo>
                  <a:pt x="112" y="284"/>
                </a:lnTo>
                <a:lnTo>
                  <a:pt x="52" y="304"/>
                </a:lnTo>
                <a:lnTo>
                  <a:pt x="8" y="280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6629400" y="2514600"/>
            <a:ext cx="5334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3092450" y="0"/>
            <a:ext cx="295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MILLET/SORGHUM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 animBg="1"/>
      <p:bldP spid="153608" grpId="0" animBg="1"/>
      <p:bldP spid="153609" grpId="0" animBg="1"/>
      <p:bldP spid="1536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4"/>
          <p:cNvSpPr txBox="1">
            <a:spLocks noChangeArrowheads="1"/>
          </p:cNvSpPr>
          <p:nvPr/>
        </p:nvSpPr>
        <p:spPr bwMode="auto">
          <a:xfrm>
            <a:off x="3092450" y="0"/>
            <a:ext cx="295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MILLET/SORGHUM</a:t>
            </a:r>
          </a:p>
        </p:txBody>
      </p:sp>
      <p:pic>
        <p:nvPicPr>
          <p:cNvPr id="16387" name="Picture 3" descr="pearl%20millet%20field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6779" r="21481"/>
          <a:stretch>
            <a:fillRect/>
          </a:stretch>
        </p:blipFill>
        <p:spPr bwMode="auto">
          <a:xfrm>
            <a:off x="533400" y="1143000"/>
            <a:ext cx="4038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8" descr="Sorghum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 t="1663"/>
          <a:stretch>
            <a:fillRect/>
          </a:stretch>
        </p:blipFill>
        <p:spPr bwMode="auto">
          <a:xfrm>
            <a:off x="5105400" y="1295400"/>
            <a:ext cx="323532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9"/>
          <p:cNvSpPr txBox="1">
            <a:spLocks noChangeArrowheads="1"/>
          </p:cNvSpPr>
          <p:nvPr/>
        </p:nvSpPr>
        <p:spPr bwMode="auto">
          <a:xfrm>
            <a:off x="2193925" y="3946525"/>
            <a:ext cx="717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millet</a:t>
            </a:r>
          </a:p>
        </p:txBody>
      </p:sp>
      <p:sp>
        <p:nvSpPr>
          <p:cNvPr id="16390" name="Text Box 20"/>
          <p:cNvSpPr txBox="1">
            <a:spLocks noChangeArrowheads="1"/>
          </p:cNvSpPr>
          <p:nvPr/>
        </p:nvSpPr>
        <p:spPr bwMode="auto">
          <a:xfrm>
            <a:off x="6196013" y="5470525"/>
            <a:ext cx="1052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sorghum</a:t>
            </a:r>
          </a:p>
        </p:txBody>
      </p:sp>
      <p:grpSp>
        <p:nvGrpSpPr>
          <p:cNvPr id="16391" name="Group 22"/>
          <p:cNvGrpSpPr>
            <a:grpSpLocks/>
          </p:cNvGrpSpPr>
          <p:nvPr/>
        </p:nvGrpSpPr>
        <p:grpSpPr bwMode="auto">
          <a:xfrm>
            <a:off x="1524000" y="4724400"/>
            <a:ext cx="2125663" cy="1349375"/>
            <a:chOff x="960" y="2976"/>
            <a:chExt cx="1339" cy="850"/>
          </a:xfrm>
        </p:grpSpPr>
        <p:pic>
          <p:nvPicPr>
            <p:cNvPr id="16393" name="Picture 9" descr="pearl_millet_seed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2976"/>
              <a:ext cx="1339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Freeform 21"/>
            <p:cNvSpPr>
              <a:spLocks/>
            </p:cNvSpPr>
            <p:nvPr/>
          </p:nvSpPr>
          <p:spPr bwMode="auto">
            <a:xfrm>
              <a:off x="1200" y="3618"/>
              <a:ext cx="816" cy="174"/>
            </a:xfrm>
            <a:custGeom>
              <a:avLst/>
              <a:gdLst>
                <a:gd name="T0" fmla="*/ 0 w 816"/>
                <a:gd name="T1" fmla="*/ 126 h 174"/>
                <a:gd name="T2" fmla="*/ 0 w 816"/>
                <a:gd name="T3" fmla="*/ 30 h 174"/>
                <a:gd name="T4" fmla="*/ 48 w 816"/>
                <a:gd name="T5" fmla="*/ 30 h 174"/>
                <a:gd name="T6" fmla="*/ 96 w 816"/>
                <a:gd name="T7" fmla="*/ 30 h 174"/>
                <a:gd name="T8" fmla="*/ 144 w 816"/>
                <a:gd name="T9" fmla="*/ 0 h 174"/>
                <a:gd name="T10" fmla="*/ 240 w 816"/>
                <a:gd name="T11" fmla="*/ 30 h 174"/>
                <a:gd name="T12" fmla="*/ 288 w 816"/>
                <a:gd name="T13" fmla="*/ 30 h 174"/>
                <a:gd name="T14" fmla="*/ 384 w 816"/>
                <a:gd name="T15" fmla="*/ 30 h 174"/>
                <a:gd name="T16" fmla="*/ 465 w 816"/>
                <a:gd name="T17" fmla="*/ 48 h 174"/>
                <a:gd name="T18" fmla="*/ 657 w 816"/>
                <a:gd name="T19" fmla="*/ 45 h 174"/>
                <a:gd name="T20" fmla="*/ 816 w 816"/>
                <a:gd name="T21" fmla="*/ 30 h 174"/>
                <a:gd name="T22" fmla="*/ 816 w 816"/>
                <a:gd name="T23" fmla="*/ 174 h 174"/>
                <a:gd name="T24" fmla="*/ 0 w 816"/>
                <a:gd name="T25" fmla="*/ 174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6"/>
                <a:gd name="T40" fmla="*/ 0 h 174"/>
                <a:gd name="T41" fmla="*/ 816 w 816"/>
                <a:gd name="T42" fmla="*/ 174 h 1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6" h="174">
                  <a:moveTo>
                    <a:pt x="0" y="126"/>
                  </a:moveTo>
                  <a:lnTo>
                    <a:pt x="0" y="30"/>
                  </a:lnTo>
                  <a:lnTo>
                    <a:pt x="48" y="30"/>
                  </a:lnTo>
                  <a:lnTo>
                    <a:pt x="96" y="30"/>
                  </a:lnTo>
                  <a:lnTo>
                    <a:pt x="144" y="0"/>
                  </a:lnTo>
                  <a:lnTo>
                    <a:pt x="240" y="30"/>
                  </a:lnTo>
                  <a:lnTo>
                    <a:pt x="288" y="30"/>
                  </a:lnTo>
                  <a:lnTo>
                    <a:pt x="384" y="30"/>
                  </a:lnTo>
                  <a:lnTo>
                    <a:pt x="465" y="48"/>
                  </a:lnTo>
                  <a:lnTo>
                    <a:pt x="657" y="45"/>
                  </a:lnTo>
                  <a:lnTo>
                    <a:pt x="816" y="30"/>
                  </a:lnTo>
                  <a:lnTo>
                    <a:pt x="816" y="174"/>
                  </a:lnTo>
                  <a:lnTo>
                    <a:pt x="0" y="174"/>
                  </a:ln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8281988" y="657383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D. Hardin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129</Words>
  <Application>Microsoft Office PowerPoint</Application>
  <PresentationFormat>On-screen Show (4:3)</PresentationFormat>
  <Paragraphs>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Calibri</vt:lpstr>
      <vt:lpstr>Arial Black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 </dc:creator>
  <cp:lastModifiedBy>Grainger Hall</cp:lastModifiedBy>
  <cp:revision>103</cp:revision>
  <dcterms:created xsi:type="dcterms:W3CDTF">2002-11-04T04:29:15Z</dcterms:created>
  <dcterms:modified xsi:type="dcterms:W3CDTF">2012-10-23T17:56:39Z</dcterms:modified>
</cp:coreProperties>
</file>